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8"/>
  </p:notesMasterIdLst>
  <p:sldIdLst>
    <p:sldId id="256" r:id="rId2"/>
    <p:sldId id="258" r:id="rId3"/>
    <p:sldId id="284" r:id="rId4"/>
    <p:sldId id="287" r:id="rId5"/>
    <p:sldId id="283" r:id="rId6"/>
    <p:sldId id="285" r:id="rId7"/>
    <p:sldId id="286" r:id="rId8"/>
    <p:sldId id="288" r:id="rId9"/>
    <p:sldId id="289" r:id="rId10"/>
    <p:sldId id="290" r:id="rId11"/>
    <p:sldId id="291" r:id="rId12"/>
    <p:sldId id="292" r:id="rId13"/>
    <p:sldId id="293" r:id="rId14"/>
    <p:sldId id="294" r:id="rId15"/>
    <p:sldId id="295" r:id="rId16"/>
    <p:sldId id="296" r:id="rId17"/>
    <p:sldId id="297" r:id="rId18"/>
    <p:sldId id="299" r:id="rId19"/>
    <p:sldId id="298" r:id="rId20"/>
    <p:sldId id="300" r:id="rId21"/>
    <p:sldId id="301" r:id="rId22"/>
    <p:sldId id="302" r:id="rId23"/>
    <p:sldId id="303" r:id="rId24"/>
    <p:sldId id="304" r:id="rId25"/>
    <p:sldId id="279" r:id="rId26"/>
    <p:sldId id="282" r:id="rId27"/>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77" userDrawn="1">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9" roundtripDataSignature="AMtx7mj8sc88lJobv8IsTEfzrK7AzIq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5"/>
    <p:restoredTop sz="94653"/>
  </p:normalViewPr>
  <p:slideViewPr>
    <p:cSldViewPr snapToGrid="0">
      <p:cViewPr varScale="1">
        <p:scale>
          <a:sx n="82" d="100"/>
          <a:sy n="82" d="100"/>
        </p:scale>
        <p:origin x="1086" y="72"/>
      </p:cViewPr>
      <p:guideLst>
        <p:guide orient="horz" pos="177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9622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05854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09563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476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47237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139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4962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757703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39064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9593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39912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28194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69022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22476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14016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72528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1020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3399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81624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65853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38399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1924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2892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9304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2"/>
          <p:cNvSpPr txBox="1">
            <a:spLocks noGrp="1"/>
          </p:cNvSpPr>
          <p:nvPr>
            <p:ph type="ctrTitle"/>
          </p:nvPr>
        </p:nvSpPr>
        <p:spPr>
          <a:xfrm>
            <a:off x="311708" y="827306"/>
            <a:ext cx="8520600" cy="228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2"/>
          <p:cNvSpPr txBox="1">
            <a:spLocks noGrp="1"/>
          </p:cNvSpPr>
          <p:nvPr>
            <p:ph type="subTitle" idx="1"/>
          </p:nvPr>
        </p:nvSpPr>
        <p:spPr>
          <a:xfrm>
            <a:off x="311700" y="3149028"/>
            <a:ext cx="8520600" cy="88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1"/>
          <p:cNvSpPr txBox="1">
            <a:spLocks noGrp="1"/>
          </p:cNvSpPr>
          <p:nvPr>
            <p:ph type="title" hasCustomPrompt="1"/>
          </p:nvPr>
        </p:nvSpPr>
        <p:spPr>
          <a:xfrm>
            <a:off x="311700" y="1229028"/>
            <a:ext cx="8520600" cy="2181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1"/>
          <p:cNvSpPr txBox="1">
            <a:spLocks noGrp="1"/>
          </p:cNvSpPr>
          <p:nvPr>
            <p:ph type="body" idx="1"/>
          </p:nvPr>
        </p:nvSpPr>
        <p:spPr>
          <a:xfrm>
            <a:off x="311700" y="3502472"/>
            <a:ext cx="8520600" cy="14451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3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3"/>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3"/>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2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4"/>
          <p:cNvSpPr txBox="1">
            <a:spLocks noGrp="1"/>
          </p:cNvSpPr>
          <p:nvPr>
            <p:ph type="title"/>
          </p:nvPr>
        </p:nvSpPr>
        <p:spPr>
          <a:xfrm>
            <a:off x="311700" y="2389833"/>
            <a:ext cx="8520600" cy="93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5"/>
          <p:cNvSpPr txBox="1">
            <a:spLocks noGrp="1"/>
          </p:cNvSpPr>
          <p:nvPr>
            <p:ph type="body" idx="1"/>
          </p:nvPr>
        </p:nvSpPr>
        <p:spPr>
          <a:xfrm>
            <a:off x="311700" y="1280528"/>
            <a:ext cx="3999900" cy="3795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25"/>
          <p:cNvSpPr txBox="1">
            <a:spLocks noGrp="1"/>
          </p:cNvSpPr>
          <p:nvPr>
            <p:ph type="body" idx="2"/>
          </p:nvPr>
        </p:nvSpPr>
        <p:spPr>
          <a:xfrm>
            <a:off x="4832400" y="1280528"/>
            <a:ext cx="3999900" cy="3795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25"/>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6"/>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7"/>
          <p:cNvSpPr txBox="1">
            <a:spLocks noGrp="1"/>
          </p:cNvSpPr>
          <p:nvPr>
            <p:ph type="title"/>
          </p:nvPr>
        </p:nvSpPr>
        <p:spPr>
          <a:xfrm>
            <a:off x="311700" y="617333"/>
            <a:ext cx="2808000" cy="839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7"/>
          <p:cNvSpPr txBox="1">
            <a:spLocks noGrp="1"/>
          </p:cNvSpPr>
          <p:nvPr>
            <p:ph type="body" idx="1"/>
          </p:nvPr>
        </p:nvSpPr>
        <p:spPr>
          <a:xfrm>
            <a:off x="311700" y="1544000"/>
            <a:ext cx="2808000" cy="3532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2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8"/>
          <p:cNvSpPr txBox="1">
            <a:spLocks noGrp="1"/>
          </p:cNvSpPr>
          <p:nvPr>
            <p:ph type="title"/>
          </p:nvPr>
        </p:nvSpPr>
        <p:spPr>
          <a:xfrm>
            <a:off x="490250" y="500167"/>
            <a:ext cx="6367800" cy="4545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8"/>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9"/>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9"/>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9"/>
          <p:cNvSpPr txBox="1">
            <a:spLocks noGrp="1"/>
          </p:cNvSpPr>
          <p:nvPr>
            <p:ph type="subTitle" idx="1"/>
          </p:nvPr>
        </p:nvSpPr>
        <p:spPr>
          <a:xfrm>
            <a:off x="265500" y="3114528"/>
            <a:ext cx="4045200" cy="1372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9"/>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29"/>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0"/>
          <p:cNvSpPr txBox="1">
            <a:spLocks noGrp="1"/>
          </p:cNvSpPr>
          <p:nvPr>
            <p:ph type="body" idx="1"/>
          </p:nvPr>
        </p:nvSpPr>
        <p:spPr>
          <a:xfrm>
            <a:off x="311700" y="4700639"/>
            <a:ext cx="5998800" cy="6723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0"/>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1"/>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
          <p:cNvSpPr txBox="1"/>
          <p:nvPr/>
        </p:nvSpPr>
        <p:spPr>
          <a:xfrm>
            <a:off x="-2850" y="3309574"/>
            <a:ext cx="9144000" cy="498300"/>
          </a:xfrm>
          <a:prstGeom prst="rect">
            <a:avLst/>
          </a:prstGeom>
          <a:noFill/>
          <a:ln>
            <a:noFill/>
          </a:ln>
        </p:spPr>
        <p:txBody>
          <a:bodyPr spcFirstLastPara="1" wrap="square" lIns="91425" tIns="91425" rIns="91425" bIns="91425" anchor="ctr" anchorCtr="0">
            <a:noAutofit/>
          </a:bodyPr>
          <a:lstStyle/>
          <a:p>
            <a:pPr lvl="0" algn="ctr"/>
            <a:r>
              <a:rPr lang="tr-TR" sz="1900" b="1" dirty="0">
                <a:solidFill>
                  <a:srgbClr val="FFFFFF"/>
                </a:solidFill>
              </a:rPr>
              <a:t>Maksillofasiyal, El ve KBB Cerrahisi için Kalsiyum FosfatPolimer Kompozit Kaplamalı Gözenekli Titanyum Mini Plakların Üretimi ve Karakterizasyonu için Lazerle Metal Toz Ergitme Teknolojik Platformunun Gelistirilmesi</a:t>
            </a:r>
            <a:endParaRPr lang="tr-TR" sz="1900" b="0" i="0" u="none" strike="noStrike" cap="none" dirty="0">
              <a:solidFill>
                <a:srgbClr val="FFFFFF"/>
              </a:solidFill>
              <a:latin typeface="Arial"/>
              <a:ea typeface="Arial"/>
              <a:cs typeface="Arial"/>
              <a:sym typeface="Arial"/>
            </a:endParaRPr>
          </a:p>
        </p:txBody>
      </p:sp>
      <p:sp>
        <p:nvSpPr>
          <p:cNvPr id="56" name="Google Shape;56;p1"/>
          <p:cNvSpPr txBox="1"/>
          <p:nvPr/>
        </p:nvSpPr>
        <p:spPr>
          <a:xfrm>
            <a:off x="2850" y="4306243"/>
            <a:ext cx="9138300" cy="312056"/>
          </a:xfrm>
          <a:prstGeom prst="rect">
            <a:avLst/>
          </a:prstGeom>
          <a:noFill/>
          <a:ln>
            <a:noFill/>
          </a:ln>
        </p:spPr>
        <p:txBody>
          <a:bodyPr spcFirstLastPara="1" wrap="square" lIns="91425" tIns="91425" rIns="91425" bIns="91425" anchor="ctr" anchorCtr="0">
            <a:noAutofit/>
          </a:bodyPr>
          <a:lstStyle/>
          <a:p>
            <a:pPr lvl="0" algn="ctr"/>
            <a:r>
              <a:rPr lang="tr-TR" sz="1800" dirty="0">
                <a:solidFill>
                  <a:srgbClr val="FFFFFF"/>
                </a:solidFill>
              </a:rPr>
              <a:t>Evren Yasa, </a:t>
            </a:r>
            <a:r>
              <a:rPr lang="tr-TR" sz="1800" b="1" u="sng" dirty="0">
                <a:solidFill>
                  <a:srgbClr val="FFFFFF"/>
                </a:solidFill>
              </a:rPr>
              <a:t>Özgür Poyraz</a:t>
            </a:r>
            <a:r>
              <a:rPr lang="tr-TR" sz="1800" dirty="0">
                <a:solidFill>
                  <a:srgbClr val="FFFFFF"/>
                </a:solidFill>
              </a:rPr>
              <a:t>, Fatma Nur Depboylu, Feza Korkusuz</a:t>
            </a:r>
          </a:p>
        </p:txBody>
      </p:sp>
      <p:pic>
        <p:nvPicPr>
          <p:cNvPr id="2" name="Picture 1">
            <a:extLst>
              <a:ext uri="{FF2B5EF4-FFF2-40B4-BE49-F238E27FC236}">
                <a16:creationId xmlns:a16="http://schemas.microsoft.com/office/drawing/2014/main" id="{52C7EB3A-D43B-AFB5-D660-289456430668}"/>
              </a:ext>
            </a:extLst>
          </p:cNvPr>
          <p:cNvPicPr>
            <a:picLocks noChangeAspect="1"/>
          </p:cNvPicPr>
          <p:nvPr/>
        </p:nvPicPr>
        <p:blipFill>
          <a:blip r:embed="rId4"/>
          <a:stretch>
            <a:fillRect/>
          </a:stretch>
        </p:blipFill>
        <p:spPr>
          <a:xfrm>
            <a:off x="2701939" y="71166"/>
            <a:ext cx="3740121" cy="23342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Tasarım ve Proses Geliştirme (İş Paketi – 1)</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10</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60C6B15-6E2E-4200-B175-B64AD4EB2A26}"/>
              </a:ext>
            </a:extLst>
          </p:cNvPr>
          <p:cNvPicPr>
            <a:picLocks noChangeAspect="1"/>
          </p:cNvPicPr>
          <p:nvPr/>
        </p:nvPicPr>
        <p:blipFill rotWithShape="1">
          <a:blip r:embed="rId4"/>
          <a:srcRect l="14125" t="839" r="16664" b="62206"/>
          <a:stretch/>
        </p:blipFill>
        <p:spPr>
          <a:xfrm>
            <a:off x="1046099" y="1503617"/>
            <a:ext cx="7051801" cy="3677735"/>
          </a:xfrm>
          <a:prstGeom prst="rect">
            <a:avLst/>
          </a:prstGeom>
        </p:spPr>
      </p:pic>
    </p:spTree>
    <p:extLst>
      <p:ext uri="{BB962C8B-B14F-4D97-AF65-F5344CB8AC3E}">
        <p14:creationId xmlns:p14="http://schemas.microsoft.com/office/powerpoint/2010/main" val="3433361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Birim Hücre Tasarımı ve Analizi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11</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237EE88-7701-4B13-9A45-24ED31866C42}"/>
              </a:ext>
            </a:extLst>
          </p:cNvPr>
          <p:cNvSpPr/>
          <p:nvPr/>
        </p:nvSpPr>
        <p:spPr>
          <a:xfrm>
            <a:off x="143483" y="1172422"/>
            <a:ext cx="5882179" cy="410933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TPMS hücresel yapılarının özellikleri arasında, spesifik sertlik ve asimetrik </a:t>
            </a:r>
            <a:r>
              <a:rPr lang="tr-TR" sz="1600" dirty="0" err="1"/>
              <a:t>rijitliğin</a:t>
            </a:r>
            <a:r>
              <a:rPr lang="tr-TR" sz="1600" dirty="0"/>
              <a:t> iyi bir kombinasyonu, yüksek yüzey-hacim oranı ve gözenek bağlantısı, azaltılmış yüzey kaplama ihtiyacı, fonksiyonel derecelendirme kolaylığı, bağlı olmayan boşluklara sahip ağ ve matris fazlarının seçimi ve hücre tipi seçimi yoluyla değişken iletkenlik bulunmaktadır.</a:t>
            </a:r>
          </a:p>
          <a:p>
            <a:pPr marL="285750" indent="-285750" algn="just">
              <a:lnSpc>
                <a:spcPct val="150000"/>
              </a:lnSpc>
              <a:buFont typeface="Arial" panose="020B0604020202020204" pitchFamily="34" charset="0"/>
              <a:buChar char="•"/>
            </a:pPr>
            <a:r>
              <a:rPr lang="tr-TR" sz="1600" dirty="0"/>
              <a:t>Minimal yüzeylerin her bir noktadaki temel eğrilikleri toplamı sıfır olduğundan dolayı sabit ortalama eğriliği sıfırdır. </a:t>
            </a:r>
          </a:p>
          <a:p>
            <a:pPr marL="285750" indent="-285750" algn="just">
              <a:lnSpc>
                <a:spcPct val="150000"/>
              </a:lnSpc>
              <a:buFont typeface="Arial" panose="020B0604020202020204" pitchFamily="34" charset="0"/>
              <a:buChar char="•"/>
            </a:pPr>
            <a:r>
              <a:rPr lang="tr-TR" sz="1600" dirty="0"/>
              <a:t>TPMS yapılardan bir tanesi olan Gyroid her ne kadar sıralanan avantajları sağlasa da, normal CAD programları ile tasarlanması zor ve/veya zaman alıcıdır.</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7170BA3D-E75E-4828-AAD4-4D6C28C5F3A8}"/>
                  </a:ext>
                </a:extLst>
              </p:cNvPr>
              <p:cNvGraphicFramePr>
                <a:graphicFrameLocks noGrp="1"/>
              </p:cNvGraphicFramePr>
              <p:nvPr>
                <p:extLst>
                  <p:ext uri="{D42A27DB-BD31-4B8C-83A1-F6EECF244321}">
                    <p14:modId xmlns:p14="http://schemas.microsoft.com/office/powerpoint/2010/main" val="1024175305"/>
                  </p:ext>
                </p:extLst>
              </p:nvPr>
            </p:nvGraphicFramePr>
            <p:xfrm>
              <a:off x="1630365" y="5269904"/>
              <a:ext cx="5924550" cy="318516"/>
            </p:xfrm>
            <a:graphic>
              <a:graphicData uri="http://schemas.openxmlformats.org/drawingml/2006/table">
                <a:tbl>
                  <a:tblPr firstRow="1" firstCol="1" bandRow="1">
                    <a:tableStyleId>{5C22544A-7EE6-4342-B048-85BDC9FD1C3A}</a:tableStyleId>
                  </a:tblPr>
                  <a:tblGrid>
                    <a:gridCol w="1395407">
                      <a:extLst>
                        <a:ext uri="{9D8B030D-6E8A-4147-A177-3AD203B41FA5}">
                          <a16:colId xmlns:a16="http://schemas.microsoft.com/office/drawing/2014/main" val="2204408782"/>
                        </a:ext>
                      </a:extLst>
                    </a:gridCol>
                    <a:gridCol w="4529143">
                      <a:extLst>
                        <a:ext uri="{9D8B030D-6E8A-4147-A177-3AD203B41FA5}">
                          <a16:colId xmlns:a16="http://schemas.microsoft.com/office/drawing/2014/main" val="417823511"/>
                        </a:ext>
                      </a:extLst>
                    </a:gridCol>
                  </a:tblGrid>
                  <a:tr h="0">
                    <a:tc>
                      <a:txBody>
                        <a:bodyPr/>
                        <a:lstStyle/>
                        <a:p>
                          <a:pPr algn="l">
                            <a:lnSpc>
                              <a:spcPct val="115000"/>
                            </a:lnSpc>
                            <a:spcBef>
                              <a:spcPts val="300"/>
                            </a:spcBef>
                            <a:spcAft>
                              <a:spcPts val="300"/>
                            </a:spcAft>
                          </a:pPr>
                          <a:r>
                            <a:rPr lang="tr-TR" sz="1600">
                              <a:effectLst/>
                            </a:rPr>
                            <a:t>Gyroid</a:t>
                          </a:r>
                          <a:endParaRPr lang="tr-TR" sz="2800">
                            <a:solidFill>
                              <a:srgbClr val="000000"/>
                            </a:solidFill>
                            <a:effectLst/>
                            <a:latin typeface="Arial" panose="020B0604020202020204" pitchFamily="34" charset="0"/>
                            <a:ea typeface="Calibri" panose="020F0502020204030204" pitchFamily="34" charset="0"/>
                            <a:cs typeface="Mangal" panose="02040503050203030202" pitchFamily="18" charset="0"/>
                          </a:endParaRPr>
                        </a:p>
                      </a:txBody>
                      <a:tcPr marL="68580" marR="68580" marT="0" marB="0"/>
                    </a:tc>
                    <a:tc>
                      <a:txBody>
                        <a:bodyPr/>
                        <a:lstStyle/>
                        <a:p>
                          <a:pPr algn="l">
                            <a:lnSpc>
                              <a:spcPct val="115000"/>
                            </a:lnSpc>
                            <a:spcBef>
                              <a:spcPts val="300"/>
                            </a:spcBef>
                            <a:spcAft>
                              <a:spcPts val="300"/>
                            </a:spcAft>
                          </a:pPr>
                          <a14:m>
                            <m:oMathPara xmlns:m="http://schemas.openxmlformats.org/officeDocument/2006/math">
                              <m:oMathParaPr>
                                <m:jc m:val="centerGroup"/>
                              </m:oMathParaPr>
                              <m:oMath xmlns:m="http://schemas.openxmlformats.org/officeDocument/2006/math">
                                <m:func>
                                  <m:funcPr>
                                    <m:ctrlPr>
                                      <a:rPr lang="tr-TR" sz="1600" i="1">
                                        <a:effectLst/>
                                        <a:latin typeface="Cambria Math" panose="02040503050406030204" pitchFamily="18" charset="0"/>
                                      </a:rPr>
                                    </m:ctrlPr>
                                  </m:funcPr>
                                  <m:fName>
                                    <m:r>
                                      <a:rPr lang="tr-TR" sz="1600">
                                        <a:effectLst/>
                                        <a:latin typeface="Cambria Math" panose="02040503050406030204" pitchFamily="18" charset="0"/>
                                      </a:rPr>
                                      <m:t>𝐜𝐨𝐬</m:t>
                                    </m:r>
                                  </m:fName>
                                  <m:e>
                                    <m:r>
                                      <a:rPr lang="tr-TR" sz="1600">
                                        <a:effectLst/>
                                        <a:latin typeface="Cambria Math" panose="02040503050406030204" pitchFamily="18" charset="0"/>
                                      </a:rPr>
                                      <m:t>𝒙</m:t>
                                    </m:r>
                                  </m:e>
                                </m:func>
                                <m:r>
                                  <a:rPr lang="tr-TR" sz="1600">
                                    <a:effectLst/>
                                    <a:latin typeface="Cambria Math" panose="02040503050406030204" pitchFamily="18" charset="0"/>
                                  </a:rPr>
                                  <m:t>.</m:t>
                                </m:r>
                                <m:func>
                                  <m:funcPr>
                                    <m:ctrlPr>
                                      <a:rPr lang="tr-TR" sz="1600" i="1">
                                        <a:effectLst/>
                                        <a:latin typeface="Cambria Math" panose="02040503050406030204" pitchFamily="18" charset="0"/>
                                      </a:rPr>
                                    </m:ctrlPr>
                                  </m:funcPr>
                                  <m:fName>
                                    <m:r>
                                      <a:rPr lang="tr-TR" sz="1600">
                                        <a:effectLst/>
                                        <a:latin typeface="Cambria Math" panose="02040503050406030204" pitchFamily="18" charset="0"/>
                                      </a:rPr>
                                      <m:t>𝐬𝐢𝐧</m:t>
                                    </m:r>
                                  </m:fName>
                                  <m:e>
                                    <m:r>
                                      <a:rPr lang="tr-TR" sz="1600">
                                        <a:effectLst/>
                                        <a:latin typeface="Cambria Math" panose="02040503050406030204" pitchFamily="18" charset="0"/>
                                      </a:rPr>
                                      <m:t>𝒚</m:t>
                                    </m:r>
                                  </m:e>
                                </m:func>
                                <m:r>
                                  <a:rPr lang="tr-TR" sz="1600">
                                    <a:effectLst/>
                                    <a:latin typeface="Cambria Math" panose="02040503050406030204" pitchFamily="18" charset="0"/>
                                  </a:rPr>
                                  <m:t>+</m:t>
                                </m:r>
                                <m:func>
                                  <m:funcPr>
                                    <m:ctrlPr>
                                      <a:rPr lang="tr-TR" sz="1600" i="1">
                                        <a:effectLst/>
                                        <a:latin typeface="Cambria Math" panose="02040503050406030204" pitchFamily="18" charset="0"/>
                                      </a:rPr>
                                    </m:ctrlPr>
                                  </m:funcPr>
                                  <m:fName>
                                    <m:r>
                                      <a:rPr lang="tr-TR" sz="1600">
                                        <a:effectLst/>
                                        <a:latin typeface="Cambria Math" panose="02040503050406030204" pitchFamily="18" charset="0"/>
                                      </a:rPr>
                                      <m:t>𝐜𝐨𝐬</m:t>
                                    </m:r>
                                  </m:fName>
                                  <m:e>
                                    <m:r>
                                      <a:rPr lang="tr-TR" sz="1600">
                                        <a:effectLst/>
                                        <a:latin typeface="Cambria Math" panose="02040503050406030204" pitchFamily="18" charset="0"/>
                                      </a:rPr>
                                      <m:t>𝒚</m:t>
                                    </m:r>
                                  </m:e>
                                </m:func>
                                <m:r>
                                  <a:rPr lang="tr-TR" sz="1600">
                                    <a:effectLst/>
                                    <a:latin typeface="Cambria Math" panose="02040503050406030204" pitchFamily="18" charset="0"/>
                                  </a:rPr>
                                  <m:t>.</m:t>
                                </m:r>
                                <m:func>
                                  <m:funcPr>
                                    <m:ctrlPr>
                                      <a:rPr lang="tr-TR" sz="1600" i="1">
                                        <a:effectLst/>
                                        <a:latin typeface="Cambria Math" panose="02040503050406030204" pitchFamily="18" charset="0"/>
                                      </a:rPr>
                                    </m:ctrlPr>
                                  </m:funcPr>
                                  <m:fName>
                                    <m:r>
                                      <a:rPr lang="tr-TR" sz="1600">
                                        <a:effectLst/>
                                        <a:latin typeface="Cambria Math" panose="02040503050406030204" pitchFamily="18" charset="0"/>
                                      </a:rPr>
                                      <m:t>𝐬𝐢𝐧</m:t>
                                    </m:r>
                                  </m:fName>
                                  <m:e>
                                    <m:r>
                                      <a:rPr lang="tr-TR" sz="1600">
                                        <a:effectLst/>
                                        <a:latin typeface="Cambria Math" panose="02040503050406030204" pitchFamily="18" charset="0"/>
                                      </a:rPr>
                                      <m:t>𝒛</m:t>
                                    </m:r>
                                  </m:e>
                                </m:func>
                                <m:r>
                                  <a:rPr lang="tr-TR" sz="1600">
                                    <a:effectLst/>
                                    <a:latin typeface="Cambria Math" panose="02040503050406030204" pitchFamily="18" charset="0"/>
                                  </a:rPr>
                                  <m:t>+</m:t>
                                </m:r>
                                <m:func>
                                  <m:funcPr>
                                    <m:ctrlPr>
                                      <a:rPr lang="tr-TR" sz="1600" i="1">
                                        <a:effectLst/>
                                        <a:latin typeface="Cambria Math" panose="02040503050406030204" pitchFamily="18" charset="0"/>
                                      </a:rPr>
                                    </m:ctrlPr>
                                  </m:funcPr>
                                  <m:fName>
                                    <m:r>
                                      <a:rPr lang="tr-TR" sz="1600">
                                        <a:effectLst/>
                                        <a:latin typeface="Cambria Math" panose="02040503050406030204" pitchFamily="18" charset="0"/>
                                      </a:rPr>
                                      <m:t>𝐜𝐨𝐬</m:t>
                                    </m:r>
                                  </m:fName>
                                  <m:e>
                                    <m:r>
                                      <a:rPr lang="tr-TR" sz="1600">
                                        <a:effectLst/>
                                        <a:latin typeface="Cambria Math" panose="02040503050406030204" pitchFamily="18" charset="0"/>
                                      </a:rPr>
                                      <m:t>𝒛</m:t>
                                    </m:r>
                                  </m:e>
                                </m:func>
                                <m:r>
                                  <a:rPr lang="tr-TR" sz="1600">
                                    <a:effectLst/>
                                    <a:latin typeface="Cambria Math" panose="02040503050406030204" pitchFamily="18" charset="0"/>
                                  </a:rPr>
                                  <m:t>.</m:t>
                                </m:r>
                                <m:func>
                                  <m:funcPr>
                                    <m:ctrlPr>
                                      <a:rPr lang="tr-TR" sz="1600" i="1">
                                        <a:effectLst/>
                                        <a:latin typeface="Cambria Math" panose="02040503050406030204" pitchFamily="18" charset="0"/>
                                      </a:rPr>
                                    </m:ctrlPr>
                                  </m:funcPr>
                                  <m:fName>
                                    <m:r>
                                      <a:rPr lang="tr-TR" sz="1600">
                                        <a:effectLst/>
                                        <a:latin typeface="Cambria Math" panose="02040503050406030204" pitchFamily="18" charset="0"/>
                                      </a:rPr>
                                      <m:t>𝐬𝐢𝐧</m:t>
                                    </m:r>
                                  </m:fName>
                                  <m:e>
                                    <m:r>
                                      <a:rPr lang="tr-TR" sz="1600">
                                        <a:effectLst/>
                                        <a:latin typeface="Cambria Math" panose="02040503050406030204" pitchFamily="18" charset="0"/>
                                      </a:rPr>
                                      <m:t>𝒙</m:t>
                                    </m:r>
                                  </m:e>
                                </m:func>
                                <m:r>
                                  <a:rPr lang="tr-TR" sz="1600">
                                    <a:effectLst/>
                                    <a:latin typeface="Cambria Math" panose="02040503050406030204" pitchFamily="18" charset="0"/>
                                  </a:rPr>
                                  <m:t>=</m:t>
                                </m:r>
                                <m:r>
                                  <a:rPr lang="tr-TR" sz="1600">
                                    <a:effectLst/>
                                    <a:latin typeface="Cambria Math" panose="02040503050406030204" pitchFamily="18" charset="0"/>
                                  </a:rPr>
                                  <m:t>𝟎</m:t>
                                </m:r>
                              </m:oMath>
                            </m:oMathPara>
                          </a14:m>
                          <a:endParaRPr lang="tr-TR" sz="2800" dirty="0">
                            <a:solidFill>
                              <a:srgbClr val="000000"/>
                            </a:solidFill>
                            <a:effectLst/>
                            <a:latin typeface="Arial" panose="020B0604020202020204" pitchFamily="34" charset="0"/>
                            <a:ea typeface="Calibri" panose="020F0502020204030204" pitchFamily="34" charset="0"/>
                            <a:cs typeface="Mangal" panose="02040503050203030202" pitchFamily="18" charset="0"/>
                          </a:endParaRPr>
                        </a:p>
                      </a:txBody>
                      <a:tcPr marL="68580" marR="68580" marT="0" marB="0"/>
                    </a:tc>
                    <a:extLst>
                      <a:ext uri="{0D108BD9-81ED-4DB2-BD59-A6C34878D82A}">
                        <a16:rowId xmlns:a16="http://schemas.microsoft.com/office/drawing/2014/main" val="1269177813"/>
                      </a:ext>
                    </a:extLst>
                  </a:tr>
                </a:tbl>
              </a:graphicData>
            </a:graphic>
          </p:graphicFrame>
        </mc:Choice>
        <mc:Fallback xmlns="">
          <p:graphicFrame>
            <p:nvGraphicFramePr>
              <p:cNvPr id="5" name="Table 4">
                <a:extLst>
                  <a:ext uri="{FF2B5EF4-FFF2-40B4-BE49-F238E27FC236}">
                    <a16:creationId xmlns:a16="http://schemas.microsoft.com/office/drawing/2014/main" id="{7170BA3D-E75E-4828-AAD4-4D6C28C5F3A8}"/>
                  </a:ext>
                </a:extLst>
              </p:cNvPr>
              <p:cNvGraphicFramePr>
                <a:graphicFrameLocks noGrp="1"/>
              </p:cNvGraphicFramePr>
              <p:nvPr>
                <p:extLst>
                  <p:ext uri="{D42A27DB-BD31-4B8C-83A1-F6EECF244321}">
                    <p14:modId xmlns:p14="http://schemas.microsoft.com/office/powerpoint/2010/main" val="1024175305"/>
                  </p:ext>
                </p:extLst>
              </p:nvPr>
            </p:nvGraphicFramePr>
            <p:xfrm>
              <a:off x="1630365" y="5269904"/>
              <a:ext cx="5924550" cy="318516"/>
            </p:xfrm>
            <a:graphic>
              <a:graphicData uri="http://schemas.openxmlformats.org/drawingml/2006/table">
                <a:tbl>
                  <a:tblPr firstRow="1" firstCol="1" bandRow="1">
                    <a:tableStyleId>{5C22544A-7EE6-4342-B048-85BDC9FD1C3A}</a:tableStyleId>
                  </a:tblPr>
                  <a:tblGrid>
                    <a:gridCol w="1395407">
                      <a:extLst>
                        <a:ext uri="{9D8B030D-6E8A-4147-A177-3AD203B41FA5}">
                          <a16:colId xmlns:a16="http://schemas.microsoft.com/office/drawing/2014/main" val="2204408782"/>
                        </a:ext>
                      </a:extLst>
                    </a:gridCol>
                    <a:gridCol w="4529143">
                      <a:extLst>
                        <a:ext uri="{9D8B030D-6E8A-4147-A177-3AD203B41FA5}">
                          <a16:colId xmlns:a16="http://schemas.microsoft.com/office/drawing/2014/main" val="417823511"/>
                        </a:ext>
                      </a:extLst>
                    </a:gridCol>
                  </a:tblGrid>
                  <a:tr h="318516">
                    <a:tc>
                      <a:txBody>
                        <a:bodyPr/>
                        <a:lstStyle/>
                        <a:p>
                          <a:pPr algn="l">
                            <a:lnSpc>
                              <a:spcPct val="115000"/>
                            </a:lnSpc>
                            <a:spcBef>
                              <a:spcPts val="300"/>
                            </a:spcBef>
                            <a:spcAft>
                              <a:spcPts val="300"/>
                            </a:spcAft>
                          </a:pPr>
                          <a:r>
                            <a:rPr lang="tr-TR" sz="1600">
                              <a:effectLst/>
                            </a:rPr>
                            <a:t>Gyroid</a:t>
                          </a:r>
                          <a:endParaRPr lang="tr-TR" sz="2800">
                            <a:solidFill>
                              <a:srgbClr val="000000"/>
                            </a:solidFill>
                            <a:effectLst/>
                            <a:latin typeface="Arial" panose="020B0604020202020204" pitchFamily="34" charset="0"/>
                            <a:ea typeface="Calibri" panose="020F0502020204030204" pitchFamily="34" charset="0"/>
                            <a:cs typeface="Mangal" panose="02040503050203030202" pitchFamily="18" charset="0"/>
                          </a:endParaRPr>
                        </a:p>
                      </a:txBody>
                      <a:tcPr marL="68580" marR="68580" marT="0" marB="0"/>
                    </a:tc>
                    <a:tc>
                      <a:txBody>
                        <a:bodyPr/>
                        <a:lstStyle/>
                        <a:p>
                          <a:endParaRPr lang="tr-TR"/>
                        </a:p>
                      </a:txBody>
                      <a:tcPr marL="68580" marR="68580" marT="0" marB="0">
                        <a:blipFill>
                          <a:blip r:embed="rId4"/>
                          <a:stretch>
                            <a:fillRect l="-30914" t="-13208" r="-538" b="-20755"/>
                          </a:stretch>
                        </a:blipFill>
                      </a:tcPr>
                    </a:tc>
                    <a:extLst>
                      <a:ext uri="{0D108BD9-81ED-4DB2-BD59-A6C34878D82A}">
                        <a16:rowId xmlns:a16="http://schemas.microsoft.com/office/drawing/2014/main" val="1269177813"/>
                      </a:ext>
                    </a:extLst>
                  </a:tr>
                </a:tbl>
              </a:graphicData>
            </a:graphic>
          </p:graphicFrame>
        </mc:Fallback>
      </mc:AlternateContent>
      <p:pic>
        <p:nvPicPr>
          <p:cNvPr id="6" name="Picture 5">
            <a:extLst>
              <a:ext uri="{FF2B5EF4-FFF2-40B4-BE49-F238E27FC236}">
                <a16:creationId xmlns:a16="http://schemas.microsoft.com/office/drawing/2014/main" id="{6DDBEDBF-2802-4FA5-B8F1-DD7B057DF56F}"/>
              </a:ext>
            </a:extLst>
          </p:cNvPr>
          <p:cNvPicPr>
            <a:picLocks noChangeAspect="1"/>
          </p:cNvPicPr>
          <p:nvPr/>
        </p:nvPicPr>
        <p:blipFill rotWithShape="1">
          <a:blip r:embed="rId5"/>
          <a:srcRect l="52769"/>
          <a:stretch/>
        </p:blipFill>
        <p:spPr>
          <a:xfrm>
            <a:off x="6546900" y="358286"/>
            <a:ext cx="2199908" cy="2276475"/>
          </a:xfrm>
          <a:prstGeom prst="rect">
            <a:avLst/>
          </a:prstGeom>
        </p:spPr>
      </p:pic>
      <p:pic>
        <p:nvPicPr>
          <p:cNvPr id="9" name="Picture 8">
            <a:extLst>
              <a:ext uri="{FF2B5EF4-FFF2-40B4-BE49-F238E27FC236}">
                <a16:creationId xmlns:a16="http://schemas.microsoft.com/office/drawing/2014/main" id="{1F8CA891-699E-415E-A7B6-DDF1CD512DFF}"/>
              </a:ext>
            </a:extLst>
          </p:cNvPr>
          <p:cNvPicPr>
            <a:picLocks noChangeAspect="1"/>
          </p:cNvPicPr>
          <p:nvPr/>
        </p:nvPicPr>
        <p:blipFill rotWithShape="1">
          <a:blip r:embed="rId5"/>
          <a:srcRect r="53775"/>
          <a:stretch/>
        </p:blipFill>
        <p:spPr>
          <a:xfrm>
            <a:off x="6570345" y="2912322"/>
            <a:ext cx="2153017" cy="2276475"/>
          </a:xfrm>
          <a:prstGeom prst="rect">
            <a:avLst/>
          </a:prstGeom>
        </p:spPr>
      </p:pic>
    </p:spTree>
    <p:extLst>
      <p:ext uri="{BB962C8B-B14F-4D97-AF65-F5344CB8AC3E}">
        <p14:creationId xmlns:p14="http://schemas.microsoft.com/office/powerpoint/2010/main" val="155351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Birim Hücre Tasarımı ve Analizi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12</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Resim 8">
            <a:extLst>
              <a:ext uri="{FF2B5EF4-FFF2-40B4-BE49-F238E27FC236}">
                <a16:creationId xmlns:a16="http://schemas.microsoft.com/office/drawing/2014/main" id="{9B9A61BF-C910-41F1-8EF8-E20BE6582387}"/>
              </a:ext>
            </a:extLst>
          </p:cNvPr>
          <p:cNvPicPr>
            <a:picLocks noChangeAspect="1"/>
          </p:cNvPicPr>
          <p:nvPr/>
        </p:nvPicPr>
        <p:blipFill>
          <a:blip r:embed="rId4"/>
          <a:stretch>
            <a:fillRect/>
          </a:stretch>
        </p:blipFill>
        <p:spPr>
          <a:xfrm>
            <a:off x="514804" y="1316057"/>
            <a:ext cx="8114392" cy="3865295"/>
          </a:xfrm>
          <a:prstGeom prst="rect">
            <a:avLst/>
          </a:prstGeom>
        </p:spPr>
      </p:pic>
      <p:sp>
        <p:nvSpPr>
          <p:cNvPr id="11" name="Rectangle 10">
            <a:extLst>
              <a:ext uri="{FF2B5EF4-FFF2-40B4-BE49-F238E27FC236}">
                <a16:creationId xmlns:a16="http://schemas.microsoft.com/office/drawing/2014/main" id="{CF599B06-BB02-4372-A7F4-7785CE96A22E}"/>
              </a:ext>
            </a:extLst>
          </p:cNvPr>
          <p:cNvSpPr/>
          <p:nvPr/>
        </p:nvSpPr>
        <p:spPr>
          <a:xfrm>
            <a:off x="8076797" y="4779629"/>
            <a:ext cx="383438" cy="307777"/>
          </a:xfrm>
          <a:prstGeom prst="rect">
            <a:avLst/>
          </a:prstGeom>
        </p:spPr>
        <p:txBody>
          <a:bodyPr wrap="none">
            <a:spAutoFit/>
          </a:bodyPr>
          <a:lstStyle/>
          <a:p>
            <a:r>
              <a:rPr lang="tr-TR" dirty="0"/>
              <a:t>[2]</a:t>
            </a:r>
            <a:endParaRPr lang="en-US" dirty="0"/>
          </a:p>
        </p:txBody>
      </p:sp>
    </p:spTree>
    <p:extLst>
      <p:ext uri="{BB962C8B-B14F-4D97-AF65-F5344CB8AC3E}">
        <p14:creationId xmlns:p14="http://schemas.microsoft.com/office/powerpoint/2010/main" val="1071472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Birim Hücre Tasarımı ve Analizi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13</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F599B06-BB02-4372-A7F4-7785CE96A22E}"/>
              </a:ext>
            </a:extLst>
          </p:cNvPr>
          <p:cNvSpPr/>
          <p:nvPr/>
        </p:nvSpPr>
        <p:spPr>
          <a:xfrm>
            <a:off x="8637720" y="4675542"/>
            <a:ext cx="383438" cy="307777"/>
          </a:xfrm>
          <a:prstGeom prst="rect">
            <a:avLst/>
          </a:prstGeom>
        </p:spPr>
        <p:txBody>
          <a:bodyPr wrap="none">
            <a:spAutoFit/>
          </a:bodyPr>
          <a:lstStyle/>
          <a:p>
            <a:r>
              <a:rPr lang="tr-TR" dirty="0"/>
              <a:t>[3]</a:t>
            </a:r>
            <a:endParaRPr lang="en-US" dirty="0"/>
          </a:p>
        </p:txBody>
      </p:sp>
      <p:pic>
        <p:nvPicPr>
          <p:cNvPr id="3" name="Picture 2">
            <a:extLst>
              <a:ext uri="{FF2B5EF4-FFF2-40B4-BE49-F238E27FC236}">
                <a16:creationId xmlns:a16="http://schemas.microsoft.com/office/drawing/2014/main" id="{9058F160-0C65-4527-88D0-A8949A1BB429}"/>
              </a:ext>
            </a:extLst>
          </p:cNvPr>
          <p:cNvPicPr>
            <a:picLocks noChangeAspect="1"/>
          </p:cNvPicPr>
          <p:nvPr/>
        </p:nvPicPr>
        <p:blipFill>
          <a:blip r:embed="rId4"/>
          <a:stretch>
            <a:fillRect/>
          </a:stretch>
        </p:blipFill>
        <p:spPr>
          <a:xfrm>
            <a:off x="164124" y="1172422"/>
            <a:ext cx="4333762" cy="4008929"/>
          </a:xfrm>
          <a:prstGeom prst="rect">
            <a:avLst/>
          </a:prstGeom>
        </p:spPr>
      </p:pic>
      <p:pic>
        <p:nvPicPr>
          <p:cNvPr id="5" name="Picture 4">
            <a:extLst>
              <a:ext uri="{FF2B5EF4-FFF2-40B4-BE49-F238E27FC236}">
                <a16:creationId xmlns:a16="http://schemas.microsoft.com/office/drawing/2014/main" id="{59AFB8E7-0FE5-499C-8D11-1B3C0BB73C46}"/>
              </a:ext>
            </a:extLst>
          </p:cNvPr>
          <p:cNvPicPr>
            <a:picLocks noChangeAspect="1"/>
          </p:cNvPicPr>
          <p:nvPr/>
        </p:nvPicPr>
        <p:blipFill>
          <a:blip r:embed="rId5"/>
          <a:stretch>
            <a:fillRect/>
          </a:stretch>
        </p:blipFill>
        <p:spPr>
          <a:xfrm>
            <a:off x="4629759" y="1345169"/>
            <a:ext cx="4391399" cy="3135556"/>
          </a:xfrm>
          <a:prstGeom prst="rect">
            <a:avLst/>
          </a:prstGeom>
        </p:spPr>
      </p:pic>
      <p:sp>
        <p:nvSpPr>
          <p:cNvPr id="9" name="Rectangle 8">
            <a:extLst>
              <a:ext uri="{FF2B5EF4-FFF2-40B4-BE49-F238E27FC236}">
                <a16:creationId xmlns:a16="http://schemas.microsoft.com/office/drawing/2014/main" id="{21BA086B-DA4B-418F-B257-662CE79DB12C}"/>
              </a:ext>
            </a:extLst>
          </p:cNvPr>
          <p:cNvSpPr/>
          <p:nvPr/>
        </p:nvSpPr>
        <p:spPr>
          <a:xfrm>
            <a:off x="4542817" y="3886200"/>
            <a:ext cx="4516434" cy="591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718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Birim Hücre Tasarımı ve Analizi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14</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2E3075D-B872-4D8F-A745-96AC5FA9576B}"/>
              </a:ext>
            </a:extLst>
          </p:cNvPr>
          <p:cNvSpPr/>
          <p:nvPr/>
        </p:nvSpPr>
        <p:spPr>
          <a:xfrm>
            <a:off x="143483" y="1172422"/>
            <a:ext cx="5882179" cy="115467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err="1"/>
              <a:t>PorouSLM</a:t>
            </a:r>
            <a:r>
              <a:rPr lang="tr-TR" sz="1600" dirty="0"/>
              <a:t> projesinde de hem literatürde aktarılan zorluklar dikkate alınmış hem de karşılaştırma yapılarak tasarım ve analiz çerçevesi belirlenmiştir. </a:t>
            </a:r>
          </a:p>
        </p:txBody>
      </p:sp>
      <p:sp>
        <p:nvSpPr>
          <p:cNvPr id="6" name="Rectangle 5">
            <a:extLst>
              <a:ext uri="{FF2B5EF4-FFF2-40B4-BE49-F238E27FC236}">
                <a16:creationId xmlns:a16="http://schemas.microsoft.com/office/drawing/2014/main" id="{89F32C4F-4B85-426D-B268-D6FDE97E0E66}"/>
              </a:ext>
            </a:extLst>
          </p:cNvPr>
          <p:cNvSpPr/>
          <p:nvPr/>
        </p:nvSpPr>
        <p:spPr>
          <a:xfrm>
            <a:off x="640862" y="2327097"/>
            <a:ext cx="5384800" cy="3285066"/>
          </a:xfrm>
          <a:prstGeom prst="rect">
            <a:avLst/>
          </a:prstGeom>
        </p:spPr>
        <p:txBody>
          <a:bodyPr wrap="square">
            <a:spAutoFit/>
          </a:bodyPr>
          <a:lstStyle/>
          <a:p>
            <a:pPr marL="342900" lvl="0" indent="-342900">
              <a:lnSpc>
                <a:spcPct val="150000"/>
              </a:lnSpc>
              <a:buFont typeface="+mj-lt"/>
              <a:buAutoNum type="romanUcPeriod"/>
            </a:pPr>
            <a:r>
              <a:rPr lang="tr-TR" dirty="0">
                <a:latin typeface="Arial" panose="020B0604020202020204" pitchFamily="34" charset="0"/>
                <a:ea typeface="Times New Roman" panose="02020603050405020304" pitchFamily="18" charset="0"/>
              </a:rPr>
              <a:t>FEA analizlerinin zaten tasarımların yapıldığı nTopology yazılımı içerisinde </a:t>
            </a:r>
            <a:r>
              <a:rPr lang="tr-TR" dirty="0" err="1">
                <a:latin typeface="Arial" panose="020B0604020202020204" pitchFamily="34" charset="0"/>
                <a:ea typeface="Times New Roman" panose="02020603050405020304" pitchFamily="18" charset="0"/>
              </a:rPr>
              <a:t>Homojenizasyon</a:t>
            </a:r>
            <a:r>
              <a:rPr lang="tr-TR" dirty="0">
                <a:latin typeface="Arial" panose="020B0604020202020204" pitchFamily="34" charset="0"/>
                <a:ea typeface="Times New Roman" panose="02020603050405020304" pitchFamily="18" charset="0"/>
              </a:rPr>
              <a:t> ile gerçekleştirilmesi</a:t>
            </a:r>
            <a:endParaRPr lang="tr-TR" sz="1050" dirty="0">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romanUcPeriod"/>
            </a:pPr>
            <a:r>
              <a:rPr lang="tr-TR" dirty="0">
                <a:latin typeface="Arial" panose="020B0604020202020204" pitchFamily="34" charset="0"/>
                <a:ea typeface="Times New Roman" panose="02020603050405020304" pitchFamily="18" charset="0"/>
              </a:rPr>
              <a:t>nTopology yazılımında tasarlanan TPMS yapıların, yine burada sonlu elemanlarına ayrılması ve ANSYS içerisinde hazır “</a:t>
            </a:r>
            <a:r>
              <a:rPr lang="tr-TR" dirty="0" err="1">
                <a:latin typeface="Arial" panose="020B0604020202020204" pitchFamily="34" charset="0"/>
                <a:ea typeface="Times New Roman" panose="02020603050405020304" pitchFamily="18" charset="0"/>
              </a:rPr>
              <a:t>cdb</a:t>
            </a:r>
            <a:r>
              <a:rPr lang="tr-TR" dirty="0">
                <a:latin typeface="Arial" panose="020B0604020202020204" pitchFamily="34" charset="0"/>
                <a:ea typeface="Times New Roman" panose="02020603050405020304" pitchFamily="18" charset="0"/>
              </a:rPr>
              <a:t>” dosyası olarak eklenerek analiz aşamasının ANSYS yazılımında tamamlanması</a:t>
            </a:r>
            <a:endParaRPr lang="tr-TR" sz="1050" dirty="0">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romanUcPeriod"/>
            </a:pPr>
            <a:r>
              <a:rPr lang="tr-TR" dirty="0">
                <a:latin typeface="Arial" panose="020B0604020202020204" pitchFamily="34" charset="0"/>
                <a:ea typeface="Times New Roman" panose="02020603050405020304" pitchFamily="18" charset="0"/>
              </a:rPr>
              <a:t>nTopology yazılımında tasarlanan TPMS yapıların “</a:t>
            </a:r>
            <a:r>
              <a:rPr lang="tr-TR" dirty="0" err="1">
                <a:latin typeface="Arial" panose="020B0604020202020204" pitchFamily="34" charset="0"/>
                <a:ea typeface="Times New Roman" panose="02020603050405020304" pitchFamily="18" charset="0"/>
              </a:rPr>
              <a:t>obj</a:t>
            </a:r>
            <a:r>
              <a:rPr lang="tr-TR" dirty="0">
                <a:latin typeface="Arial" panose="020B0604020202020204" pitchFamily="34" charset="0"/>
                <a:ea typeface="Times New Roman" panose="02020603050405020304" pitchFamily="18" charset="0"/>
              </a:rPr>
              <a:t>” dosyası olarak dışarı alınması ve ANSYS SPACECLAIM modülünde, alt üst plakalarının tasarımı sonrasında ANSYS yazılımında sonlu elemanlarına ayrılarak analiz edilmesi.</a:t>
            </a:r>
            <a:endParaRPr lang="tr-TR" sz="1050" dirty="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28B3FB24-E53A-4439-A965-3B0049036E81}"/>
              </a:ext>
            </a:extLst>
          </p:cNvPr>
          <p:cNvSpPr/>
          <p:nvPr/>
        </p:nvSpPr>
        <p:spPr>
          <a:xfrm>
            <a:off x="640862" y="4246923"/>
            <a:ext cx="5137638" cy="13652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oogle Shape;239;g121953ada7f_0_328">
            <a:extLst>
              <a:ext uri="{FF2B5EF4-FFF2-40B4-BE49-F238E27FC236}">
                <a16:creationId xmlns:a16="http://schemas.microsoft.com/office/drawing/2014/main" id="{1DAA5F0F-D373-4112-8C10-99C601EFCDD6}"/>
              </a:ext>
            </a:extLst>
          </p:cNvPr>
          <p:cNvPicPr preferRelativeResize="0">
            <a:picLocks noChangeAspect="1"/>
          </p:cNvPicPr>
          <p:nvPr/>
        </p:nvPicPr>
        <p:blipFill>
          <a:blip r:embed="rId4">
            <a:alphaModFix/>
          </a:blip>
          <a:stretch>
            <a:fillRect/>
          </a:stretch>
        </p:blipFill>
        <p:spPr>
          <a:xfrm>
            <a:off x="6715357" y="177485"/>
            <a:ext cx="2031451" cy="1685073"/>
          </a:xfrm>
          <a:prstGeom prst="rect">
            <a:avLst/>
          </a:prstGeom>
          <a:noFill/>
          <a:ln>
            <a:noFill/>
          </a:ln>
        </p:spPr>
      </p:pic>
      <p:pic>
        <p:nvPicPr>
          <p:cNvPr id="14" name="Google Shape;238;g121953ada7f_0_328">
            <a:extLst>
              <a:ext uri="{FF2B5EF4-FFF2-40B4-BE49-F238E27FC236}">
                <a16:creationId xmlns:a16="http://schemas.microsoft.com/office/drawing/2014/main" id="{DB920D81-7446-47AF-B314-FDD4803771E4}"/>
              </a:ext>
            </a:extLst>
          </p:cNvPr>
          <p:cNvPicPr preferRelativeResize="0">
            <a:picLocks noChangeAspect="1"/>
          </p:cNvPicPr>
          <p:nvPr/>
        </p:nvPicPr>
        <p:blipFill>
          <a:blip r:embed="rId5">
            <a:alphaModFix/>
          </a:blip>
          <a:stretch>
            <a:fillRect/>
          </a:stretch>
        </p:blipFill>
        <p:spPr>
          <a:xfrm>
            <a:off x="6541634" y="2115628"/>
            <a:ext cx="2378896" cy="1776648"/>
          </a:xfrm>
          <a:prstGeom prst="rect">
            <a:avLst/>
          </a:prstGeom>
          <a:noFill/>
          <a:ln>
            <a:noFill/>
          </a:ln>
        </p:spPr>
      </p:pic>
      <p:pic>
        <p:nvPicPr>
          <p:cNvPr id="15" name="Google Shape;240;g121953ada7f_0_328">
            <a:extLst>
              <a:ext uri="{FF2B5EF4-FFF2-40B4-BE49-F238E27FC236}">
                <a16:creationId xmlns:a16="http://schemas.microsoft.com/office/drawing/2014/main" id="{F44B0BC7-C822-47F9-B408-547C6D75CB22}"/>
              </a:ext>
            </a:extLst>
          </p:cNvPr>
          <p:cNvPicPr preferRelativeResize="0">
            <a:picLocks noChangeAspect="1"/>
          </p:cNvPicPr>
          <p:nvPr/>
        </p:nvPicPr>
        <p:blipFill>
          <a:blip r:embed="rId6">
            <a:alphaModFix/>
          </a:blip>
          <a:stretch>
            <a:fillRect/>
          </a:stretch>
        </p:blipFill>
        <p:spPr>
          <a:xfrm>
            <a:off x="6969084" y="4097117"/>
            <a:ext cx="1523996" cy="1537175"/>
          </a:xfrm>
          <a:prstGeom prst="rect">
            <a:avLst/>
          </a:prstGeom>
          <a:noFill/>
          <a:ln>
            <a:noFill/>
          </a:ln>
        </p:spPr>
      </p:pic>
      <p:sp>
        <p:nvSpPr>
          <p:cNvPr id="16" name="Google Shape;248;g121953ada7f_0_328">
            <a:extLst>
              <a:ext uri="{FF2B5EF4-FFF2-40B4-BE49-F238E27FC236}">
                <a16:creationId xmlns:a16="http://schemas.microsoft.com/office/drawing/2014/main" id="{7970EB10-2258-464F-A01B-20D6103E2B15}"/>
              </a:ext>
            </a:extLst>
          </p:cNvPr>
          <p:cNvSpPr/>
          <p:nvPr/>
        </p:nvSpPr>
        <p:spPr>
          <a:xfrm rot="5400000">
            <a:off x="3794777" y="2514441"/>
            <a:ext cx="5243062" cy="630196"/>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526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Hücre Boyutlarının Belirlenmesi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15</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5840124-BD25-4CCA-8F30-43DCC72DA012}"/>
              </a:ext>
            </a:extLst>
          </p:cNvPr>
          <p:cNvSpPr/>
          <p:nvPr/>
        </p:nvSpPr>
        <p:spPr>
          <a:xfrm>
            <a:off x="164123" y="1172422"/>
            <a:ext cx="4572000" cy="2632003"/>
          </a:xfrm>
          <a:prstGeom prst="rect">
            <a:avLst/>
          </a:prstGeom>
        </p:spPr>
        <p:txBody>
          <a:bodyPr>
            <a:spAutoFit/>
          </a:bodyPr>
          <a:lstStyle/>
          <a:p>
            <a:pPr algn="just">
              <a:lnSpc>
                <a:spcPct val="150000"/>
              </a:lnSpc>
            </a:pPr>
            <a:r>
              <a:rPr lang="tr-TR" sz="1600" dirty="0" err="1"/>
              <a:t>PorouSLM</a:t>
            </a:r>
            <a:r>
              <a:rPr lang="tr-TR" sz="1600" dirty="0"/>
              <a:t> kapsamında yapılan çalışmalarda, geliştirilmesi amaçlanan ve </a:t>
            </a:r>
            <a:r>
              <a:rPr lang="tr-TR" sz="1600" dirty="0" err="1"/>
              <a:t>gözeneklendirilecek</a:t>
            </a:r>
            <a:r>
              <a:rPr lang="tr-TR" sz="1600" dirty="0"/>
              <a:t> boyun bölgesindeki en büyük ölçüsü 3.5mm olan mini plak içine, en azından bir yönde tam bir </a:t>
            </a:r>
            <a:r>
              <a:rPr lang="tr-TR" sz="1600" dirty="0" err="1"/>
              <a:t>gyroid</a:t>
            </a:r>
            <a:r>
              <a:rPr lang="tr-TR" sz="1600" dirty="0"/>
              <a:t> sırası sığdırılabilmesi hedeflenmiştir. Kalınlıklar ise 0.3-0.9m arasında değişken seçilmiştir.</a:t>
            </a:r>
            <a:endParaRPr lang="en-US" sz="1600" dirty="0"/>
          </a:p>
        </p:txBody>
      </p:sp>
      <p:pic>
        <p:nvPicPr>
          <p:cNvPr id="5" name="Picture 4">
            <a:extLst>
              <a:ext uri="{FF2B5EF4-FFF2-40B4-BE49-F238E27FC236}">
                <a16:creationId xmlns:a16="http://schemas.microsoft.com/office/drawing/2014/main" id="{27C27BA2-3A6D-4BA2-AA01-DE35880E68F0}"/>
              </a:ext>
            </a:extLst>
          </p:cNvPr>
          <p:cNvPicPr>
            <a:picLocks noChangeAspect="1"/>
          </p:cNvPicPr>
          <p:nvPr/>
        </p:nvPicPr>
        <p:blipFill>
          <a:blip r:embed="rId4"/>
          <a:stretch>
            <a:fillRect/>
          </a:stretch>
        </p:blipFill>
        <p:spPr>
          <a:xfrm>
            <a:off x="4888524" y="1172422"/>
            <a:ext cx="3861980" cy="1893339"/>
          </a:xfrm>
          <a:prstGeom prst="rect">
            <a:avLst/>
          </a:prstGeom>
        </p:spPr>
      </p:pic>
      <p:pic>
        <p:nvPicPr>
          <p:cNvPr id="7" name="Picture 6">
            <a:extLst>
              <a:ext uri="{FF2B5EF4-FFF2-40B4-BE49-F238E27FC236}">
                <a16:creationId xmlns:a16="http://schemas.microsoft.com/office/drawing/2014/main" id="{7D86658C-F7F6-4992-B8C2-C31458F9C121}"/>
              </a:ext>
            </a:extLst>
          </p:cNvPr>
          <p:cNvPicPr>
            <a:picLocks noChangeAspect="1"/>
          </p:cNvPicPr>
          <p:nvPr/>
        </p:nvPicPr>
        <p:blipFill>
          <a:blip r:embed="rId5"/>
          <a:stretch>
            <a:fillRect/>
          </a:stretch>
        </p:blipFill>
        <p:spPr>
          <a:xfrm>
            <a:off x="541337" y="3419475"/>
            <a:ext cx="7781925" cy="2295525"/>
          </a:xfrm>
          <a:prstGeom prst="rect">
            <a:avLst/>
          </a:prstGeom>
        </p:spPr>
      </p:pic>
    </p:spTree>
    <p:extLst>
      <p:ext uri="{BB962C8B-B14F-4D97-AF65-F5344CB8AC3E}">
        <p14:creationId xmlns:p14="http://schemas.microsoft.com/office/powerpoint/2010/main" val="2923214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Hücre Boşluk Oranları</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16</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5840124-BD25-4CCA-8F30-43DCC72DA012}"/>
              </a:ext>
            </a:extLst>
          </p:cNvPr>
          <p:cNvSpPr/>
          <p:nvPr/>
        </p:nvSpPr>
        <p:spPr>
          <a:xfrm>
            <a:off x="164123" y="1172422"/>
            <a:ext cx="8857034" cy="416011"/>
          </a:xfrm>
          <a:prstGeom prst="rect">
            <a:avLst/>
          </a:prstGeom>
        </p:spPr>
        <p:txBody>
          <a:bodyPr wrap="square">
            <a:spAutoFit/>
          </a:bodyPr>
          <a:lstStyle/>
          <a:p>
            <a:pPr algn="just">
              <a:lnSpc>
                <a:spcPct val="150000"/>
              </a:lnSpc>
            </a:pPr>
            <a:r>
              <a:rPr lang="tr-TR" sz="1600" dirty="0"/>
              <a:t>Analizler öncesinde boşluk ve yüzey/hacim oranları tespit edilmiştir.</a:t>
            </a:r>
            <a:endParaRPr lang="en-US" sz="1600" dirty="0"/>
          </a:p>
        </p:txBody>
      </p:sp>
      <p:pic>
        <p:nvPicPr>
          <p:cNvPr id="8" name="Resim 35" descr="https://lh3.googleusercontent.com/O1QqfIrj95f7AHmg7l64564HYdixFlNK2Ljn5GL6yVWgpbcqWNa5v0jH_3G3ObP1ztT21_zugyERxSAPs7qLSeDiplFYH7RIQ7XL8CW-zW1ttHYYa9DMl9TKk79TtlMwI_ixoUjIoxaDngYq3r5f_Plu5A=s2048">
            <a:extLst>
              <a:ext uri="{FF2B5EF4-FFF2-40B4-BE49-F238E27FC236}">
                <a16:creationId xmlns:a16="http://schemas.microsoft.com/office/drawing/2014/main" id="{BA47DAE4-ACD7-4B86-84DE-542169D4B36C}"/>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0700" y="1964372"/>
            <a:ext cx="4032405" cy="2455228"/>
          </a:xfrm>
          <a:prstGeom prst="rect">
            <a:avLst/>
          </a:prstGeom>
          <a:noFill/>
          <a:ln>
            <a:noFill/>
          </a:ln>
        </p:spPr>
      </p:pic>
      <p:pic>
        <p:nvPicPr>
          <p:cNvPr id="9" name="image10.png">
            <a:extLst>
              <a:ext uri="{FF2B5EF4-FFF2-40B4-BE49-F238E27FC236}">
                <a16:creationId xmlns:a16="http://schemas.microsoft.com/office/drawing/2014/main" id="{FF0FCB5E-09FB-44EC-82B9-0E5EB8A6EE20}"/>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a:stretch>
            <a:fillRect/>
          </a:stretch>
        </p:blipFill>
        <p:spPr>
          <a:xfrm>
            <a:off x="4533697" y="1964372"/>
            <a:ext cx="4395106" cy="2449048"/>
          </a:xfrm>
          <a:prstGeom prst="rect">
            <a:avLst/>
          </a:prstGeom>
          <a:ln/>
        </p:spPr>
      </p:pic>
    </p:spTree>
    <p:extLst>
      <p:ext uri="{BB962C8B-B14F-4D97-AF65-F5344CB8AC3E}">
        <p14:creationId xmlns:p14="http://schemas.microsoft.com/office/powerpoint/2010/main" val="53456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Hücre Analizleri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17</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5840124-BD25-4CCA-8F30-43DCC72DA012}"/>
              </a:ext>
            </a:extLst>
          </p:cNvPr>
          <p:cNvSpPr/>
          <p:nvPr/>
        </p:nvSpPr>
        <p:spPr>
          <a:xfrm>
            <a:off x="164123" y="1172422"/>
            <a:ext cx="3963377" cy="410933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Analizlerde </a:t>
            </a:r>
            <a:r>
              <a:rPr lang="tr-TR" sz="1600" dirty="0" err="1"/>
              <a:t>Ansys</a:t>
            </a:r>
            <a:r>
              <a:rPr lang="tr-TR" sz="1600" dirty="0"/>
              <a:t> malzeme kütüphanesinde ilgili malzemelerin özellikleri kullanılmış ve plakalarda alt tarafa sabit sınır şartı ile, üst tarafa 3mm aşağı yönde deformasyon uygulanmıştır.</a:t>
            </a:r>
          </a:p>
          <a:p>
            <a:pPr marL="285750" indent="-285750" algn="just">
              <a:lnSpc>
                <a:spcPct val="150000"/>
              </a:lnSpc>
              <a:buFont typeface="Arial" panose="020B0604020202020204" pitchFamily="34" charset="0"/>
              <a:buChar char="•"/>
            </a:pPr>
            <a:r>
              <a:rPr lang="tr-TR" sz="1600" dirty="0"/>
              <a:t>Analizler sonucu tepki kuvveti </a:t>
            </a:r>
            <a:r>
              <a:rPr lang="tr-TR" sz="1600" dirty="0" err="1"/>
              <a:t>probu</a:t>
            </a:r>
            <a:r>
              <a:rPr lang="tr-TR" sz="1600" dirty="0"/>
              <a:t> ile ölçümler alınmış, alana bölüm ile efektif gerilmeler hesaplanmış ve gerinmeye bölüm ile de bağıl elastik modüller ortaya çıkmıştır.</a:t>
            </a:r>
            <a:endParaRPr lang="en-US" sz="1600" dirty="0"/>
          </a:p>
        </p:txBody>
      </p:sp>
      <p:pic>
        <p:nvPicPr>
          <p:cNvPr id="5" name="Picture 4">
            <a:extLst>
              <a:ext uri="{FF2B5EF4-FFF2-40B4-BE49-F238E27FC236}">
                <a16:creationId xmlns:a16="http://schemas.microsoft.com/office/drawing/2014/main" id="{71C7A338-E41D-48E2-AA29-2DE1CEC21166}"/>
              </a:ext>
            </a:extLst>
          </p:cNvPr>
          <p:cNvPicPr>
            <a:picLocks noChangeAspect="1"/>
          </p:cNvPicPr>
          <p:nvPr/>
        </p:nvPicPr>
        <p:blipFill>
          <a:blip r:embed="rId4"/>
          <a:stretch>
            <a:fillRect/>
          </a:stretch>
        </p:blipFill>
        <p:spPr>
          <a:xfrm>
            <a:off x="4396814" y="1315853"/>
            <a:ext cx="4349994" cy="3546109"/>
          </a:xfrm>
          <a:prstGeom prst="rect">
            <a:avLst/>
          </a:prstGeom>
        </p:spPr>
      </p:pic>
    </p:spTree>
    <p:extLst>
      <p:ext uri="{BB962C8B-B14F-4D97-AF65-F5344CB8AC3E}">
        <p14:creationId xmlns:p14="http://schemas.microsoft.com/office/powerpoint/2010/main" val="2337022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Hücre Analizleri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18</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age20.png">
            <a:extLst>
              <a:ext uri="{FF2B5EF4-FFF2-40B4-BE49-F238E27FC236}">
                <a16:creationId xmlns:a16="http://schemas.microsoft.com/office/drawing/2014/main" id="{D0DC8856-C2F8-4622-A07F-08CC0062AE84}"/>
              </a:ext>
            </a:extLst>
          </p:cNvPr>
          <p:cNvPicPr>
            <a:picLocks noChangeAspect="1"/>
          </p:cNvPicPr>
          <p:nvPr/>
        </p:nvPicPr>
        <p:blipFill>
          <a:blip r:embed="rId4"/>
          <a:srcRect/>
          <a:stretch>
            <a:fillRect/>
          </a:stretch>
        </p:blipFill>
        <p:spPr>
          <a:xfrm>
            <a:off x="164123" y="1172422"/>
            <a:ext cx="4852713" cy="2916978"/>
          </a:xfrm>
          <a:prstGeom prst="rect">
            <a:avLst/>
          </a:prstGeom>
          <a:ln/>
        </p:spPr>
      </p:pic>
      <p:pic>
        <p:nvPicPr>
          <p:cNvPr id="8" name="image21.png">
            <a:extLst>
              <a:ext uri="{FF2B5EF4-FFF2-40B4-BE49-F238E27FC236}">
                <a16:creationId xmlns:a16="http://schemas.microsoft.com/office/drawing/2014/main" id="{B96367BE-5880-42BD-8B06-E6A17AF66B32}"/>
              </a:ext>
            </a:extLst>
          </p:cNvPr>
          <p:cNvPicPr/>
          <p:nvPr/>
        </p:nvPicPr>
        <p:blipFill>
          <a:blip r:embed="rId5"/>
          <a:srcRect/>
          <a:stretch>
            <a:fillRect/>
          </a:stretch>
        </p:blipFill>
        <p:spPr>
          <a:xfrm>
            <a:off x="3870673" y="2783477"/>
            <a:ext cx="5150485" cy="2835275"/>
          </a:xfrm>
          <a:prstGeom prst="rect">
            <a:avLst/>
          </a:prstGeom>
          <a:ln/>
        </p:spPr>
      </p:pic>
    </p:spTree>
    <p:extLst>
      <p:ext uri="{BB962C8B-B14F-4D97-AF65-F5344CB8AC3E}">
        <p14:creationId xmlns:p14="http://schemas.microsoft.com/office/powerpoint/2010/main" val="3034872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Hücre Analizleri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19</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5840124-BD25-4CCA-8F30-43DCC72DA012}"/>
              </a:ext>
            </a:extLst>
          </p:cNvPr>
          <p:cNvSpPr/>
          <p:nvPr/>
        </p:nvSpPr>
        <p:spPr>
          <a:xfrm>
            <a:off x="164123" y="1172422"/>
            <a:ext cx="8857035" cy="78534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Elde edilen bağıl elastik modüller literatürdeki benzer boşlukta olan muadilleri ile karşılaştırılmıştır.</a:t>
            </a:r>
          </a:p>
        </p:txBody>
      </p:sp>
      <p:pic>
        <p:nvPicPr>
          <p:cNvPr id="7" name="Resim 36" descr="https://lh6.googleusercontent.com/1qj2hcKEgmY6FD0VdGGD9s1CSIf8wPzjoOw1DAxlHlo-kR1Yx8gFUqxv9who6A_run0ktJfXjJlY-x01cUilg77NcrWoGH2eyUAhrZ2Fr1diRbWJrjoVuQZVEWMdqqCZWEvrFchh3S2O7IuSCrkSbJZeGQ=s2048">
            <a:extLst>
              <a:ext uri="{FF2B5EF4-FFF2-40B4-BE49-F238E27FC236}">
                <a16:creationId xmlns:a16="http://schemas.microsoft.com/office/drawing/2014/main" id="{9D3E75F0-210B-49B7-9023-7A09451D40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1997" y="2282424"/>
            <a:ext cx="5100005" cy="3336328"/>
          </a:xfrm>
          <a:prstGeom prst="rect">
            <a:avLst/>
          </a:prstGeom>
          <a:noFill/>
          <a:ln>
            <a:noFill/>
          </a:ln>
        </p:spPr>
      </p:pic>
    </p:spTree>
    <p:extLst>
      <p:ext uri="{BB962C8B-B14F-4D97-AF65-F5344CB8AC3E}">
        <p14:creationId xmlns:p14="http://schemas.microsoft.com/office/powerpoint/2010/main" val="1610480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tr-TR" sz="2000" b="1" dirty="0">
                <a:solidFill>
                  <a:srgbClr val="C00000"/>
                </a:solidFill>
              </a:rPr>
              <a:t>Sunum İçeriği</a:t>
            </a:r>
            <a:endParaRPr lang="en-US" sz="2000" b="1" i="0" u="none" strike="noStrike" cap="none" dirty="0">
              <a:solidFill>
                <a:srgbClr val="C00000"/>
              </a:solidFill>
              <a:latin typeface="Arial"/>
              <a:ea typeface="Arial"/>
              <a:cs typeface="Arial"/>
              <a:sym typeface="Arial"/>
            </a:endParaRP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2</a:t>
            </a:fld>
            <a:endParaRPr lang="tr-TR" dirty="0"/>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Google Shape;72;p3">
            <a:extLst>
              <a:ext uri="{FF2B5EF4-FFF2-40B4-BE49-F238E27FC236}">
                <a16:creationId xmlns:a16="http://schemas.microsoft.com/office/drawing/2014/main" id="{A8AE43AC-7CB8-4E70-B8B2-D356EF0D4B6B}"/>
              </a:ext>
            </a:extLst>
          </p:cNvPr>
          <p:cNvSpPr txBox="1"/>
          <p:nvPr/>
        </p:nvSpPr>
        <p:spPr>
          <a:xfrm>
            <a:off x="164123" y="1041021"/>
            <a:ext cx="8857035" cy="4100837"/>
          </a:xfrm>
          <a:prstGeom prst="rect">
            <a:avLst/>
          </a:prstGeom>
          <a:noFill/>
          <a:ln>
            <a:noFill/>
          </a:ln>
        </p:spPr>
        <p:txBody>
          <a:bodyPr spcFirstLastPara="1" wrap="square" lIns="91425" tIns="91425" rIns="91425" bIns="91425" anchor="t" anchorCtr="0">
            <a:noAutofit/>
          </a:bodyPr>
          <a:lstStyle/>
          <a:p>
            <a:pPr marL="400050" marR="0" lvl="0" indent="-285750" algn="just" rtl="0">
              <a:lnSpc>
                <a:spcPct val="150000"/>
              </a:lnSpc>
              <a:spcBef>
                <a:spcPts val="0"/>
              </a:spcBef>
              <a:spcAft>
                <a:spcPts val="0"/>
              </a:spcAft>
              <a:buFont typeface="Arial" panose="020B0604020202020204" pitchFamily="34" charset="0"/>
              <a:buChar char="•"/>
            </a:pPr>
            <a:r>
              <a:rPr lang="tr-TR" sz="1800" dirty="0"/>
              <a:t>Proje Paydaşları ve Destekleyen Kuruluşlar</a:t>
            </a:r>
          </a:p>
          <a:p>
            <a:pPr marL="400050" marR="0" lvl="0" indent="-285750" algn="just" rtl="0">
              <a:lnSpc>
                <a:spcPct val="150000"/>
              </a:lnSpc>
              <a:spcBef>
                <a:spcPts val="0"/>
              </a:spcBef>
              <a:spcAft>
                <a:spcPts val="0"/>
              </a:spcAft>
              <a:buFont typeface="Arial" panose="020B0604020202020204" pitchFamily="34" charset="0"/>
              <a:buChar char="•"/>
            </a:pPr>
            <a:r>
              <a:rPr lang="tr-TR" sz="1800" b="0" i="0" u="none" strike="noStrike" cap="none" dirty="0">
                <a:solidFill>
                  <a:srgbClr val="000000"/>
                </a:solidFill>
                <a:latin typeface="Arial"/>
                <a:ea typeface="Arial"/>
                <a:cs typeface="Arial"/>
                <a:sym typeface="Arial"/>
              </a:rPr>
              <a:t>Proje Ekibi</a:t>
            </a:r>
          </a:p>
          <a:p>
            <a:pPr marL="400050" indent="-285750" algn="just">
              <a:lnSpc>
                <a:spcPct val="150000"/>
              </a:lnSpc>
              <a:buFont typeface="Arial" panose="020B0604020202020204" pitchFamily="34" charset="0"/>
              <a:buChar char="•"/>
            </a:pPr>
            <a:r>
              <a:rPr lang="tr-TR" sz="1800" dirty="0"/>
              <a:t>Giriş</a:t>
            </a:r>
          </a:p>
          <a:p>
            <a:pPr marL="400050" indent="-285750" algn="just">
              <a:lnSpc>
                <a:spcPct val="150000"/>
              </a:lnSpc>
              <a:buFont typeface="Arial" panose="020B0604020202020204" pitchFamily="34" charset="0"/>
              <a:buChar char="•"/>
            </a:pPr>
            <a:r>
              <a:rPr lang="tr-TR" sz="1800" dirty="0"/>
              <a:t>Proje Amacı</a:t>
            </a:r>
          </a:p>
          <a:p>
            <a:pPr marL="400050" marR="0" lvl="0" indent="-285750" algn="just" rtl="0">
              <a:lnSpc>
                <a:spcPct val="150000"/>
              </a:lnSpc>
              <a:spcBef>
                <a:spcPts val="0"/>
              </a:spcBef>
              <a:spcAft>
                <a:spcPts val="0"/>
              </a:spcAft>
              <a:buFont typeface="Arial" panose="020B0604020202020204" pitchFamily="34" charset="0"/>
              <a:buChar char="•"/>
            </a:pPr>
            <a:r>
              <a:rPr lang="tr-TR" sz="1800" b="0" i="0" u="none" strike="noStrike" cap="none" dirty="0">
                <a:solidFill>
                  <a:srgbClr val="000000"/>
                </a:solidFill>
                <a:latin typeface="Arial"/>
                <a:ea typeface="Arial"/>
                <a:cs typeface="Arial"/>
                <a:sym typeface="Arial"/>
              </a:rPr>
              <a:t>İş Paketleri ve Birbirleri ile Olan İlişkileri</a:t>
            </a:r>
          </a:p>
          <a:p>
            <a:pPr marL="400050" marR="0" lvl="0" indent="-285750" algn="just" rtl="0">
              <a:lnSpc>
                <a:spcPct val="150000"/>
              </a:lnSpc>
              <a:spcBef>
                <a:spcPts val="0"/>
              </a:spcBef>
              <a:spcAft>
                <a:spcPts val="0"/>
              </a:spcAft>
              <a:buFont typeface="Arial" panose="020B0604020202020204" pitchFamily="34" charset="0"/>
              <a:buChar char="•"/>
            </a:pPr>
            <a:r>
              <a:rPr lang="tr-TR" sz="1800" dirty="0"/>
              <a:t>Proje Planı</a:t>
            </a:r>
          </a:p>
          <a:p>
            <a:pPr marL="400050" marR="0" lvl="0" indent="-285750" algn="just" rtl="0">
              <a:lnSpc>
                <a:spcPct val="150000"/>
              </a:lnSpc>
              <a:spcBef>
                <a:spcPts val="0"/>
              </a:spcBef>
              <a:spcAft>
                <a:spcPts val="0"/>
              </a:spcAft>
              <a:buFont typeface="Arial" panose="020B0604020202020204" pitchFamily="34" charset="0"/>
              <a:buChar char="•"/>
            </a:pPr>
            <a:r>
              <a:rPr lang="tr-TR" sz="1800" b="0" i="0" u="none" strike="noStrike" cap="none" dirty="0">
                <a:solidFill>
                  <a:srgbClr val="000000"/>
                </a:solidFill>
                <a:latin typeface="Arial"/>
                <a:ea typeface="Arial"/>
                <a:cs typeface="Arial"/>
                <a:sym typeface="Arial"/>
              </a:rPr>
              <a:t>Mevcut Döneme Kadar Yapılan Çalışmalar</a:t>
            </a:r>
          </a:p>
          <a:p>
            <a:pPr marL="400050" lvl="4" indent="-285750" algn="just">
              <a:lnSpc>
                <a:spcPct val="150000"/>
              </a:lnSpc>
              <a:buFont typeface="Arial" panose="020B0604020202020204" pitchFamily="34" charset="0"/>
              <a:buChar char="•"/>
            </a:pPr>
            <a:r>
              <a:rPr lang="tr-TR" sz="1800" b="0" i="0" u="none" strike="noStrike" cap="none" dirty="0">
                <a:solidFill>
                  <a:srgbClr val="000000"/>
                </a:solidFill>
                <a:latin typeface="Arial"/>
                <a:ea typeface="Arial"/>
                <a:cs typeface="Arial"/>
                <a:sym typeface="Arial"/>
              </a:rPr>
              <a:t>Tasarım ve Modelleme</a:t>
            </a:r>
          </a:p>
          <a:p>
            <a:pPr marL="400050" marR="0" lvl="0" indent="-285750" algn="just" rtl="0">
              <a:lnSpc>
                <a:spcPct val="150000"/>
              </a:lnSpc>
              <a:spcBef>
                <a:spcPts val="0"/>
              </a:spcBef>
              <a:spcAft>
                <a:spcPts val="0"/>
              </a:spcAft>
              <a:buFont typeface="Arial" panose="020B0604020202020204" pitchFamily="34" charset="0"/>
              <a:buChar char="•"/>
            </a:pPr>
            <a:endParaRPr lang="en-US" sz="18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Gyroid Hücre İmalatları</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20</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5840124-BD25-4CCA-8F30-43DCC72DA012}"/>
              </a:ext>
            </a:extLst>
          </p:cNvPr>
          <p:cNvSpPr/>
          <p:nvPr/>
        </p:nvSpPr>
        <p:spPr>
          <a:xfrm>
            <a:off x="0" y="1726164"/>
            <a:ext cx="3823677" cy="226267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Sonrasında söz konusu ölçüdeki hücreler, proses geliştirme çalışmaları aşamasında yoğunluk açısından kabul edilebilir aralıkta parametrelerle eklemeli imal edilmiştir.</a:t>
            </a:r>
          </a:p>
        </p:txBody>
      </p:sp>
      <p:pic>
        <p:nvPicPr>
          <p:cNvPr id="8" name="Resim 6">
            <a:extLst>
              <a:ext uri="{FF2B5EF4-FFF2-40B4-BE49-F238E27FC236}">
                <a16:creationId xmlns:a16="http://schemas.microsoft.com/office/drawing/2014/main" id="{F1793ACB-9B8D-4937-87A8-0A7B650892F1}"/>
              </a:ext>
            </a:extLst>
          </p:cNvPr>
          <p:cNvPicPr>
            <a:picLocks noChangeAspect="1"/>
          </p:cNvPicPr>
          <p:nvPr/>
        </p:nvPicPr>
        <p:blipFill rotWithShape="1">
          <a:blip r:embed="rId4"/>
          <a:srcRect l="8338" r="9140"/>
          <a:stretch/>
        </p:blipFill>
        <p:spPr>
          <a:xfrm>
            <a:off x="3825421" y="96248"/>
            <a:ext cx="5195737" cy="3935154"/>
          </a:xfrm>
          <a:prstGeom prst="rect">
            <a:avLst/>
          </a:prstGeom>
        </p:spPr>
      </p:pic>
      <p:pic>
        <p:nvPicPr>
          <p:cNvPr id="9" name="Picture 8">
            <a:extLst>
              <a:ext uri="{FF2B5EF4-FFF2-40B4-BE49-F238E27FC236}">
                <a16:creationId xmlns:a16="http://schemas.microsoft.com/office/drawing/2014/main" id="{F8876BC6-2087-46DC-BBCB-160A8E64EEBD}"/>
              </a:ext>
            </a:extLst>
          </p:cNvPr>
          <p:cNvPicPr>
            <a:picLocks noChangeAspect="1"/>
          </p:cNvPicPr>
          <p:nvPr/>
        </p:nvPicPr>
        <p:blipFill>
          <a:blip r:embed="rId5"/>
          <a:stretch>
            <a:fillRect/>
          </a:stretch>
        </p:blipFill>
        <p:spPr>
          <a:xfrm>
            <a:off x="1911838" y="4112494"/>
            <a:ext cx="5542000" cy="1602506"/>
          </a:xfrm>
          <a:prstGeom prst="rect">
            <a:avLst/>
          </a:prstGeom>
        </p:spPr>
      </p:pic>
    </p:spTree>
    <p:extLst>
      <p:ext uri="{BB962C8B-B14F-4D97-AF65-F5344CB8AC3E}">
        <p14:creationId xmlns:p14="http://schemas.microsoft.com/office/powerpoint/2010/main" val="3252651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Mini Plaka İçin Gyroid Uygulamaları</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21</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BE16D04-1224-4AEE-91FF-F23F3F015701}"/>
              </a:ext>
            </a:extLst>
          </p:cNvPr>
          <p:cNvSpPr/>
          <p:nvPr/>
        </p:nvSpPr>
        <p:spPr>
          <a:xfrm>
            <a:off x="0" y="996462"/>
            <a:ext cx="9021158" cy="189333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Tasarım ve analizleri yapılarak literatürle karşılaştırılan hücrelerin </a:t>
            </a:r>
            <a:r>
              <a:rPr lang="tr-TR" sz="1600" dirty="0" err="1"/>
              <a:t>üretilebilirliğinin</a:t>
            </a:r>
            <a:r>
              <a:rPr lang="tr-TR" sz="1600" dirty="0"/>
              <a:t> de teyit edilmesi sonrasında, ilgili ölçülerdeki hücreler mini plakalara uygulanmıştır. </a:t>
            </a:r>
          </a:p>
          <a:p>
            <a:pPr marL="285750" indent="-285750" algn="just">
              <a:lnSpc>
                <a:spcPct val="150000"/>
              </a:lnSpc>
              <a:buFont typeface="Arial" panose="020B0604020202020204" pitchFamily="34" charset="0"/>
              <a:buChar char="•"/>
            </a:pPr>
            <a:r>
              <a:rPr lang="tr-TR" sz="1600" dirty="0"/>
              <a:t>Mini plakalardaki delikler bağlantı elemanlarına yüzey sağladığı için delik harici olan boyun kısmı </a:t>
            </a:r>
            <a:r>
              <a:rPr lang="tr-TR" sz="1600" dirty="0" err="1"/>
              <a:t>gözeneklendirilmiştir</a:t>
            </a:r>
            <a:r>
              <a:rPr lang="tr-TR" sz="1600" dirty="0"/>
              <a:t>.</a:t>
            </a:r>
          </a:p>
          <a:p>
            <a:pPr marL="285750" indent="-285750" algn="just">
              <a:lnSpc>
                <a:spcPct val="150000"/>
              </a:lnSpc>
              <a:buFont typeface="Arial" panose="020B0604020202020204" pitchFamily="34" charset="0"/>
              <a:buChar char="•"/>
            </a:pPr>
            <a:r>
              <a:rPr lang="tr-TR" sz="1600" dirty="0"/>
              <a:t>Proje kapsamında değerlendirilen iki tasarım alternatifi aşağıdadır.</a:t>
            </a:r>
          </a:p>
        </p:txBody>
      </p:sp>
      <p:pic>
        <p:nvPicPr>
          <p:cNvPr id="9" name="Picture 8">
            <a:extLst>
              <a:ext uri="{FF2B5EF4-FFF2-40B4-BE49-F238E27FC236}">
                <a16:creationId xmlns:a16="http://schemas.microsoft.com/office/drawing/2014/main" id="{CBFA182D-E94B-487E-AB30-276D94606D08}"/>
              </a:ext>
            </a:extLst>
          </p:cNvPr>
          <p:cNvPicPr>
            <a:picLocks noChangeAspect="1"/>
          </p:cNvPicPr>
          <p:nvPr/>
        </p:nvPicPr>
        <p:blipFill>
          <a:blip r:embed="rId4"/>
          <a:stretch>
            <a:fillRect/>
          </a:stretch>
        </p:blipFill>
        <p:spPr>
          <a:xfrm>
            <a:off x="485429" y="3116332"/>
            <a:ext cx="3697632" cy="2268468"/>
          </a:xfrm>
          <a:prstGeom prst="rect">
            <a:avLst/>
          </a:prstGeom>
        </p:spPr>
      </p:pic>
      <p:pic>
        <p:nvPicPr>
          <p:cNvPr id="10" name="Picture 9">
            <a:extLst>
              <a:ext uri="{FF2B5EF4-FFF2-40B4-BE49-F238E27FC236}">
                <a16:creationId xmlns:a16="http://schemas.microsoft.com/office/drawing/2014/main" id="{9F56CD7C-0182-440E-A203-9B192C8C9E36}"/>
              </a:ext>
            </a:extLst>
          </p:cNvPr>
          <p:cNvPicPr>
            <a:picLocks noChangeAspect="1"/>
          </p:cNvPicPr>
          <p:nvPr/>
        </p:nvPicPr>
        <p:blipFill>
          <a:blip r:embed="rId5"/>
          <a:stretch>
            <a:fillRect/>
          </a:stretch>
        </p:blipFill>
        <p:spPr>
          <a:xfrm>
            <a:off x="4727559" y="3116332"/>
            <a:ext cx="3823772" cy="2268468"/>
          </a:xfrm>
          <a:prstGeom prst="rect">
            <a:avLst/>
          </a:prstGeom>
        </p:spPr>
      </p:pic>
    </p:spTree>
    <p:extLst>
      <p:ext uri="{BB962C8B-B14F-4D97-AF65-F5344CB8AC3E}">
        <p14:creationId xmlns:p14="http://schemas.microsoft.com/office/powerpoint/2010/main" val="1782968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Mini Plaka İçin Gyroid Uygulamaları</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22</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BE16D04-1224-4AEE-91FF-F23F3F015701}"/>
              </a:ext>
            </a:extLst>
          </p:cNvPr>
          <p:cNvSpPr/>
          <p:nvPr/>
        </p:nvSpPr>
        <p:spPr>
          <a:xfrm>
            <a:off x="0" y="996462"/>
            <a:ext cx="9021158" cy="115467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Değerlendirilen alternatifler arasından, yanları ince duvarlarla örülü tasarımın mini plakanın eğilme altındaki çalışması açısından daha iyi kesit ataleti ve daha az deformasyon sağladığı görülmüştür. </a:t>
            </a:r>
          </a:p>
        </p:txBody>
      </p:sp>
      <p:pic>
        <p:nvPicPr>
          <p:cNvPr id="8" name="Resim 1028">
            <a:extLst>
              <a:ext uri="{FF2B5EF4-FFF2-40B4-BE49-F238E27FC236}">
                <a16:creationId xmlns:a16="http://schemas.microsoft.com/office/drawing/2014/main" id="{A1FE62FB-87D1-46EE-A1DC-BAFF359E891E}"/>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1623" y="1489366"/>
            <a:ext cx="4666933" cy="2620544"/>
          </a:xfrm>
          <a:prstGeom prst="rect">
            <a:avLst/>
          </a:prstGeom>
          <a:noFill/>
        </p:spPr>
      </p:pic>
      <p:pic>
        <p:nvPicPr>
          <p:cNvPr id="11" name="Picture 10">
            <a:extLst>
              <a:ext uri="{FF2B5EF4-FFF2-40B4-BE49-F238E27FC236}">
                <a16:creationId xmlns:a16="http://schemas.microsoft.com/office/drawing/2014/main" id="{626942B0-6C71-49AC-88E8-450DC47EB1A0}"/>
              </a:ext>
            </a:extLst>
          </p:cNvPr>
          <p:cNvPicPr/>
          <p:nvPr/>
        </p:nvPicPr>
        <p:blipFill>
          <a:blip r:embed="rId5"/>
          <a:stretch>
            <a:fillRect/>
          </a:stretch>
        </p:blipFill>
        <p:spPr>
          <a:xfrm>
            <a:off x="2303954" y="4120731"/>
            <a:ext cx="5759450" cy="1323975"/>
          </a:xfrm>
          <a:prstGeom prst="rect">
            <a:avLst/>
          </a:prstGeom>
        </p:spPr>
      </p:pic>
    </p:spTree>
    <p:extLst>
      <p:ext uri="{BB962C8B-B14F-4D97-AF65-F5344CB8AC3E}">
        <p14:creationId xmlns:p14="http://schemas.microsoft.com/office/powerpoint/2010/main" val="2806556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Devam Eden Çalışmalar</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23</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BE16D04-1224-4AEE-91FF-F23F3F015701}"/>
              </a:ext>
            </a:extLst>
          </p:cNvPr>
          <p:cNvSpPr/>
          <p:nvPr/>
        </p:nvSpPr>
        <p:spPr>
          <a:xfrm>
            <a:off x="0" y="996462"/>
            <a:ext cx="9021158" cy="78534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Farklı proses parametre setlerinin malzeme özelliğine ek olarak ölçüsel hassasiyetlerinin ve yüzey kalitelerinin iyileştirilmesine yönelik optimizasyonlar sürdürülmektedir.</a:t>
            </a:r>
          </a:p>
        </p:txBody>
      </p:sp>
      <p:pic>
        <p:nvPicPr>
          <p:cNvPr id="9" name="Google Shape;60;p14">
            <a:extLst>
              <a:ext uri="{FF2B5EF4-FFF2-40B4-BE49-F238E27FC236}">
                <a16:creationId xmlns:a16="http://schemas.microsoft.com/office/drawing/2014/main" id="{37FC8891-325C-471B-9BBB-BE0A88874DE6}"/>
              </a:ext>
            </a:extLst>
          </p:cNvPr>
          <p:cNvPicPr preferRelativeResize="0">
            <a:picLocks noChangeAspect="1"/>
          </p:cNvPicPr>
          <p:nvPr/>
        </p:nvPicPr>
        <p:blipFill rotWithShape="1">
          <a:blip r:embed="rId4">
            <a:alphaModFix/>
          </a:blip>
          <a:srcRect l="6817" t="12636" r="21942" b="19355"/>
          <a:stretch/>
        </p:blipFill>
        <p:spPr>
          <a:xfrm>
            <a:off x="102029" y="2696206"/>
            <a:ext cx="3800359" cy="1634494"/>
          </a:xfrm>
          <a:prstGeom prst="rect">
            <a:avLst/>
          </a:prstGeom>
          <a:noFill/>
          <a:ln>
            <a:noFill/>
          </a:ln>
        </p:spPr>
      </p:pic>
      <p:pic>
        <p:nvPicPr>
          <p:cNvPr id="10" name="Google Shape;126;p22">
            <a:extLst>
              <a:ext uri="{FF2B5EF4-FFF2-40B4-BE49-F238E27FC236}">
                <a16:creationId xmlns:a16="http://schemas.microsoft.com/office/drawing/2014/main" id="{76F6F7B2-A3C2-4BC2-99F5-657B897DDAFE}"/>
              </a:ext>
            </a:extLst>
          </p:cNvPr>
          <p:cNvPicPr preferRelativeResize="0"/>
          <p:nvPr/>
        </p:nvPicPr>
        <p:blipFill>
          <a:blip r:embed="rId5">
            <a:alphaModFix/>
          </a:blip>
          <a:stretch>
            <a:fillRect/>
          </a:stretch>
        </p:blipFill>
        <p:spPr>
          <a:xfrm>
            <a:off x="3786336" y="1888496"/>
            <a:ext cx="5349122" cy="2921000"/>
          </a:xfrm>
          <a:prstGeom prst="rect">
            <a:avLst/>
          </a:prstGeom>
          <a:noFill/>
          <a:ln>
            <a:noFill/>
          </a:ln>
        </p:spPr>
      </p:pic>
    </p:spTree>
    <p:extLst>
      <p:ext uri="{BB962C8B-B14F-4D97-AF65-F5344CB8AC3E}">
        <p14:creationId xmlns:p14="http://schemas.microsoft.com/office/powerpoint/2010/main" val="3971616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Devam Eden Çalışmalar</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24</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BE16D04-1224-4AEE-91FF-F23F3F015701}"/>
              </a:ext>
            </a:extLst>
          </p:cNvPr>
          <p:cNvSpPr/>
          <p:nvPr/>
        </p:nvSpPr>
        <p:spPr>
          <a:xfrm>
            <a:off x="0" y="996462"/>
            <a:ext cx="9021158" cy="41601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dirty="0"/>
              <a:t>Parçaların temizlenmesi ve kaplanması ile ilgili araştırmalar devam etmektedir.</a:t>
            </a:r>
          </a:p>
        </p:txBody>
      </p:sp>
      <p:pic>
        <p:nvPicPr>
          <p:cNvPr id="3" name="Picture 2">
            <a:extLst>
              <a:ext uri="{FF2B5EF4-FFF2-40B4-BE49-F238E27FC236}">
                <a16:creationId xmlns:a16="http://schemas.microsoft.com/office/drawing/2014/main" id="{8D96C8B0-F1CA-428F-9276-F52E7324A1E2}"/>
              </a:ext>
            </a:extLst>
          </p:cNvPr>
          <p:cNvPicPr>
            <a:picLocks noChangeAspect="1"/>
          </p:cNvPicPr>
          <p:nvPr/>
        </p:nvPicPr>
        <p:blipFill>
          <a:blip r:embed="rId4"/>
          <a:stretch>
            <a:fillRect/>
          </a:stretch>
        </p:blipFill>
        <p:spPr>
          <a:xfrm>
            <a:off x="939802" y="1561477"/>
            <a:ext cx="7305675" cy="3838575"/>
          </a:xfrm>
          <a:prstGeom prst="rect">
            <a:avLst/>
          </a:prstGeom>
        </p:spPr>
      </p:pic>
    </p:spTree>
    <p:extLst>
      <p:ext uri="{BB962C8B-B14F-4D97-AF65-F5344CB8AC3E}">
        <p14:creationId xmlns:p14="http://schemas.microsoft.com/office/powerpoint/2010/main" val="3146241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25</a:t>
            </a:fld>
            <a:endParaRPr lang="tr-TR"/>
          </a:p>
        </p:txBody>
      </p:sp>
      <p:sp>
        <p:nvSpPr>
          <p:cNvPr id="12" name="Google Shape;72;p3">
            <a:extLst>
              <a:ext uri="{FF2B5EF4-FFF2-40B4-BE49-F238E27FC236}">
                <a16:creationId xmlns:a16="http://schemas.microsoft.com/office/drawing/2014/main" id="{6743FDC5-DE50-4E01-A3B5-AABE63424246}"/>
              </a:ext>
            </a:extLst>
          </p:cNvPr>
          <p:cNvSpPr txBox="1"/>
          <p:nvPr/>
        </p:nvSpPr>
        <p:spPr>
          <a:xfrm>
            <a:off x="74951" y="1081948"/>
            <a:ext cx="8671857" cy="4380168"/>
          </a:xfrm>
          <a:prstGeom prst="rect">
            <a:avLst/>
          </a:prstGeom>
          <a:noFill/>
          <a:ln>
            <a:noFill/>
          </a:ln>
        </p:spPr>
        <p:txBody>
          <a:bodyPr spcFirstLastPara="1" wrap="square" lIns="91425" tIns="91425" rIns="91425" bIns="91425" anchor="t" anchorCtr="0">
            <a:noAutofit/>
          </a:bodyPr>
          <a:lstStyle/>
          <a:p>
            <a:pPr marL="114300" marR="0" lvl="0" indent="0" algn="ctr" rtl="0">
              <a:lnSpc>
                <a:spcPct val="15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114300" marR="0" lvl="0" indent="0" algn="ctr" rtl="0">
              <a:lnSpc>
                <a:spcPct val="150000"/>
              </a:lnSpc>
              <a:spcBef>
                <a:spcPts val="0"/>
              </a:spcBef>
              <a:spcAft>
                <a:spcPts val="0"/>
              </a:spcAft>
              <a:buNone/>
            </a:pPr>
            <a:endParaRPr lang="en-US" sz="1800" dirty="0"/>
          </a:p>
          <a:p>
            <a:pPr marL="114300" marR="0" lvl="0" indent="0" algn="ctr" rtl="0">
              <a:lnSpc>
                <a:spcPct val="150000"/>
              </a:lnSpc>
              <a:spcBef>
                <a:spcPts val="0"/>
              </a:spcBef>
              <a:spcAft>
                <a:spcPts val="0"/>
              </a:spcAft>
              <a:buNone/>
            </a:pPr>
            <a:r>
              <a:rPr lang="tr-TR" sz="2400" b="1" i="0" u="none" strike="noStrike" cap="none" dirty="0">
                <a:solidFill>
                  <a:srgbClr val="B00000"/>
                </a:solidFill>
                <a:latin typeface="Arial"/>
                <a:ea typeface="Arial"/>
                <a:cs typeface="Arial"/>
                <a:sym typeface="Arial"/>
              </a:rPr>
              <a:t>Teşekkürler</a:t>
            </a:r>
            <a:r>
              <a:rPr lang="en-US" sz="2400" b="1" i="0" u="none" strike="noStrike" cap="none" dirty="0">
                <a:solidFill>
                  <a:srgbClr val="B00000"/>
                </a:solidFill>
                <a:latin typeface="Arial"/>
                <a:ea typeface="Arial"/>
                <a:cs typeface="Arial"/>
                <a:sym typeface="Arial"/>
              </a:rPr>
              <a:t>.</a:t>
            </a:r>
          </a:p>
          <a:p>
            <a:pPr marL="114300" marR="0" lvl="0" indent="0" algn="ctr" rtl="0">
              <a:lnSpc>
                <a:spcPct val="150000"/>
              </a:lnSpc>
              <a:spcBef>
                <a:spcPts val="0"/>
              </a:spcBef>
              <a:spcAft>
                <a:spcPts val="0"/>
              </a:spcAft>
              <a:buNone/>
            </a:pPr>
            <a:r>
              <a:rPr lang="tr-TR" sz="2400" b="1" dirty="0">
                <a:solidFill>
                  <a:srgbClr val="B00000"/>
                </a:solidFill>
              </a:rPr>
              <a:t>Sorular</a:t>
            </a:r>
            <a:r>
              <a:rPr lang="en-US" sz="2400" b="1" dirty="0">
                <a:solidFill>
                  <a:srgbClr val="B00000"/>
                </a:solidFill>
              </a:rPr>
              <a:t>?</a:t>
            </a:r>
            <a:endParaRPr lang="en-US" sz="2400" b="1" i="0" u="none" strike="noStrike" cap="none" dirty="0">
              <a:solidFill>
                <a:srgbClr val="B00000"/>
              </a:solidFill>
              <a:latin typeface="Arial"/>
              <a:ea typeface="Arial"/>
              <a:cs typeface="Arial"/>
              <a:sym typeface="Arial"/>
            </a:endParaRPr>
          </a:p>
        </p:txBody>
      </p:sp>
    </p:spTree>
    <p:extLst>
      <p:ext uri="{BB962C8B-B14F-4D97-AF65-F5344CB8AC3E}">
        <p14:creationId xmlns:p14="http://schemas.microsoft.com/office/powerpoint/2010/main" val="727955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dirty="0">
                <a:solidFill>
                  <a:srgbClr val="C00000"/>
                </a:solidFill>
              </a:rPr>
              <a:t>References</a:t>
            </a:r>
            <a:endParaRPr lang="en-US" sz="2000" b="1" i="0" u="none" strike="noStrike" cap="none" dirty="0">
              <a:solidFill>
                <a:srgbClr val="C00000"/>
              </a:solidFill>
              <a:latin typeface="Arial"/>
              <a:ea typeface="Arial"/>
              <a:cs typeface="Arial"/>
              <a:sym typeface="Arial"/>
            </a:endParaRP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26</a:t>
            </a:fld>
            <a:endParaRPr lang="tr-TR"/>
          </a:p>
        </p:txBody>
      </p:sp>
      <p:sp>
        <p:nvSpPr>
          <p:cNvPr id="12" name="Google Shape;72;p3">
            <a:extLst>
              <a:ext uri="{FF2B5EF4-FFF2-40B4-BE49-F238E27FC236}">
                <a16:creationId xmlns:a16="http://schemas.microsoft.com/office/drawing/2014/main" id="{6743FDC5-DE50-4E01-A3B5-AABE63424246}"/>
              </a:ext>
            </a:extLst>
          </p:cNvPr>
          <p:cNvSpPr txBox="1"/>
          <p:nvPr/>
        </p:nvSpPr>
        <p:spPr>
          <a:xfrm>
            <a:off x="74951" y="1081948"/>
            <a:ext cx="8671857" cy="4633052"/>
          </a:xfrm>
          <a:prstGeom prst="rect">
            <a:avLst/>
          </a:prstGeom>
          <a:noFill/>
          <a:ln>
            <a:noFill/>
          </a:ln>
        </p:spPr>
        <p:txBody>
          <a:bodyPr spcFirstLastPara="1" wrap="square" lIns="91425" tIns="91425" rIns="91425" bIns="91425" anchor="t" anchorCtr="0">
            <a:noAutofit/>
          </a:bodyPr>
          <a:lstStyle/>
          <a:p>
            <a:pPr marL="114300" lvl="0" algn="just">
              <a:lnSpc>
                <a:spcPct val="150000"/>
              </a:lnSpc>
            </a:pPr>
            <a:r>
              <a:rPr lang="tr-TR" sz="1200" dirty="0"/>
              <a:t>[1] </a:t>
            </a:r>
            <a:r>
              <a:rPr lang="en-US" sz="1200" dirty="0" err="1"/>
              <a:t>Deamley</a:t>
            </a:r>
            <a:r>
              <a:rPr lang="en-US" sz="1200" dirty="0"/>
              <a:t>, P. A., </a:t>
            </a:r>
            <a:r>
              <a:rPr lang="en-US" sz="1200" dirty="0" err="1"/>
              <a:t>Dahm</a:t>
            </a:r>
            <a:r>
              <a:rPr lang="en-US" sz="1200" dirty="0"/>
              <a:t>, K. L., &amp; </a:t>
            </a:r>
            <a:r>
              <a:rPr lang="en-US" sz="1200" dirty="0" err="1"/>
              <a:t>Cimenoglu</a:t>
            </a:r>
            <a:r>
              <a:rPr lang="en-US" sz="1200" dirty="0"/>
              <a:t>, H. (2004). The corrosion-wear behavior of thermally oxidized CP-</a:t>
            </a:r>
            <a:r>
              <a:rPr lang="en-US" sz="1200" dirty="0" err="1"/>
              <a:t>Ti</a:t>
            </a:r>
            <a:r>
              <a:rPr lang="en-US" sz="1200" dirty="0"/>
              <a:t> and Ti6A14V. Wear, 256(5), 469-479.</a:t>
            </a:r>
            <a:endParaRPr lang="tr-TR" sz="1200" dirty="0"/>
          </a:p>
          <a:p>
            <a:pPr marL="114300" lvl="0" algn="just">
              <a:lnSpc>
                <a:spcPct val="150000"/>
              </a:lnSpc>
            </a:pPr>
            <a:r>
              <a:rPr lang="tr-TR" sz="1200" dirty="0"/>
              <a:t>[2] </a:t>
            </a:r>
            <a:r>
              <a:rPr lang="en-US" sz="1200" dirty="0"/>
              <a:t>Azman, A. H. (2017). Method for integration of lattice structures in design for additive  manufacturing (Doctoral dissertation, </a:t>
            </a:r>
            <a:r>
              <a:rPr lang="en-US" sz="1200" dirty="0" err="1"/>
              <a:t>Université</a:t>
            </a:r>
            <a:r>
              <a:rPr lang="en-US" sz="1200" dirty="0"/>
              <a:t> Grenoble Alpes). </a:t>
            </a:r>
            <a:endParaRPr lang="tr-TR" sz="1200" dirty="0"/>
          </a:p>
          <a:p>
            <a:pPr marL="114300" lvl="0" algn="just">
              <a:lnSpc>
                <a:spcPct val="150000"/>
              </a:lnSpc>
            </a:pPr>
            <a:r>
              <a:rPr lang="tr-TR" sz="1200" dirty="0"/>
              <a:t>[3] </a:t>
            </a:r>
            <a:r>
              <a:rPr lang="en-US" sz="1200" dirty="0"/>
              <a:t>Savio, G., Rosso, S., </a:t>
            </a:r>
            <a:r>
              <a:rPr lang="en-US" sz="1200" dirty="0" err="1"/>
              <a:t>Meneghello</a:t>
            </a:r>
            <a:r>
              <a:rPr lang="en-US" sz="1200" dirty="0"/>
              <a:t>, R., &amp; </a:t>
            </a:r>
            <a:r>
              <a:rPr lang="en-US" sz="1200" dirty="0" err="1"/>
              <a:t>Concheri</a:t>
            </a:r>
            <a:r>
              <a:rPr lang="en-US" sz="1200" dirty="0"/>
              <a:t>, G. (2018). Geometric modeling of cellular materials for additive manufacturing in biomedical field: a review. Applied bionics and biomechanics, 2018. </a:t>
            </a:r>
            <a:endParaRPr lang="tr-TR" sz="1200" dirty="0"/>
          </a:p>
          <a:p>
            <a:pPr marL="114300" lvl="0" algn="just">
              <a:lnSpc>
                <a:spcPct val="150000"/>
              </a:lnSpc>
            </a:pPr>
            <a:endParaRPr lang="tr-T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51180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Proje Paydaşları ve Destekleyen Kuruluşlar</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3</a:t>
            </a:fld>
            <a:endParaRPr lang="tr-TR" dirty="0"/>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2CC7CBC-3108-46F3-AE53-34015E2465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54892" y="1057500"/>
            <a:ext cx="3099130" cy="1440000"/>
          </a:xfrm>
          <a:prstGeom prst="rect">
            <a:avLst/>
          </a:prstGeom>
        </p:spPr>
      </p:pic>
      <p:pic>
        <p:nvPicPr>
          <p:cNvPr id="5" name="Picture 4">
            <a:extLst>
              <a:ext uri="{FF2B5EF4-FFF2-40B4-BE49-F238E27FC236}">
                <a16:creationId xmlns:a16="http://schemas.microsoft.com/office/drawing/2014/main" id="{8D57F610-7B58-4C13-95EE-69B91D1F6AC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54892" y="2562939"/>
            <a:ext cx="5889231" cy="1440000"/>
          </a:xfrm>
          <a:prstGeom prst="rect">
            <a:avLst/>
          </a:prstGeom>
        </p:spPr>
      </p:pic>
      <p:pic>
        <p:nvPicPr>
          <p:cNvPr id="6" name="Picture 5">
            <a:extLst>
              <a:ext uri="{FF2B5EF4-FFF2-40B4-BE49-F238E27FC236}">
                <a16:creationId xmlns:a16="http://schemas.microsoft.com/office/drawing/2014/main" id="{BC80DFC8-208F-40DC-8F4B-3882E1230E3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54892" y="4063976"/>
            <a:ext cx="6583915" cy="1440000"/>
          </a:xfrm>
          <a:prstGeom prst="rect">
            <a:avLst/>
          </a:prstGeom>
        </p:spPr>
      </p:pic>
      <p:sp>
        <p:nvSpPr>
          <p:cNvPr id="7" name="Rectangle 6">
            <a:extLst>
              <a:ext uri="{FF2B5EF4-FFF2-40B4-BE49-F238E27FC236}">
                <a16:creationId xmlns:a16="http://schemas.microsoft.com/office/drawing/2014/main" id="{3323CC48-B686-4E4A-919F-18A3EB13BE7C}"/>
              </a:ext>
            </a:extLst>
          </p:cNvPr>
          <p:cNvSpPr/>
          <p:nvPr/>
        </p:nvSpPr>
        <p:spPr>
          <a:xfrm rot="16200000">
            <a:off x="63534" y="1269669"/>
            <a:ext cx="1777999" cy="1015663"/>
          </a:xfrm>
          <a:prstGeom prst="rect">
            <a:avLst/>
          </a:prstGeom>
        </p:spPr>
        <p:txBody>
          <a:bodyPr wrap="square">
            <a:spAutoFit/>
          </a:bodyPr>
          <a:lstStyle/>
          <a:p>
            <a:pPr algn="ctr"/>
            <a:r>
              <a:rPr lang="tr-TR" sz="2000" dirty="0"/>
              <a:t>Finansal Destek Sağlayıcılar</a:t>
            </a:r>
            <a:endParaRPr lang="en-US" sz="2000" dirty="0"/>
          </a:p>
        </p:txBody>
      </p:sp>
      <p:sp>
        <p:nvSpPr>
          <p:cNvPr id="10" name="Rectangle 9">
            <a:extLst>
              <a:ext uri="{FF2B5EF4-FFF2-40B4-BE49-F238E27FC236}">
                <a16:creationId xmlns:a16="http://schemas.microsoft.com/office/drawing/2014/main" id="{0177ACA9-D9B6-4288-BE9A-7DB5FC82625D}"/>
              </a:ext>
            </a:extLst>
          </p:cNvPr>
          <p:cNvSpPr/>
          <p:nvPr/>
        </p:nvSpPr>
        <p:spPr>
          <a:xfrm rot="16200000">
            <a:off x="214817" y="2924594"/>
            <a:ext cx="1777999" cy="707886"/>
          </a:xfrm>
          <a:prstGeom prst="rect">
            <a:avLst/>
          </a:prstGeom>
        </p:spPr>
        <p:txBody>
          <a:bodyPr wrap="square">
            <a:spAutoFit/>
          </a:bodyPr>
          <a:lstStyle/>
          <a:p>
            <a:pPr algn="ctr"/>
            <a:r>
              <a:rPr lang="tr-TR" sz="2000" dirty="0"/>
              <a:t>Akademik Paydaşlar</a:t>
            </a:r>
            <a:endParaRPr lang="en-US" sz="2000" dirty="0"/>
          </a:p>
        </p:txBody>
      </p:sp>
      <p:sp>
        <p:nvSpPr>
          <p:cNvPr id="11" name="Rectangle 10">
            <a:extLst>
              <a:ext uri="{FF2B5EF4-FFF2-40B4-BE49-F238E27FC236}">
                <a16:creationId xmlns:a16="http://schemas.microsoft.com/office/drawing/2014/main" id="{7FC35849-5724-4290-9031-21E0FAC660A6}"/>
              </a:ext>
            </a:extLst>
          </p:cNvPr>
          <p:cNvSpPr/>
          <p:nvPr/>
        </p:nvSpPr>
        <p:spPr>
          <a:xfrm rot="16200000">
            <a:off x="212210" y="4364595"/>
            <a:ext cx="1777999" cy="707886"/>
          </a:xfrm>
          <a:prstGeom prst="rect">
            <a:avLst/>
          </a:prstGeom>
        </p:spPr>
        <p:txBody>
          <a:bodyPr wrap="square">
            <a:spAutoFit/>
          </a:bodyPr>
          <a:lstStyle/>
          <a:p>
            <a:pPr algn="ctr"/>
            <a:r>
              <a:rPr lang="tr-TR" sz="2000" dirty="0"/>
              <a:t>Endüstriyel Kurumlar</a:t>
            </a:r>
            <a:endParaRPr lang="en-US" sz="2000" dirty="0"/>
          </a:p>
        </p:txBody>
      </p:sp>
      <p:sp>
        <p:nvSpPr>
          <p:cNvPr id="8" name="Rectangle: Rounded Corners 7">
            <a:extLst>
              <a:ext uri="{FF2B5EF4-FFF2-40B4-BE49-F238E27FC236}">
                <a16:creationId xmlns:a16="http://schemas.microsoft.com/office/drawing/2014/main" id="{7943BA04-E0E3-4352-9D44-BB5FE1961250}"/>
              </a:ext>
            </a:extLst>
          </p:cNvPr>
          <p:cNvSpPr/>
          <p:nvPr/>
        </p:nvSpPr>
        <p:spPr>
          <a:xfrm>
            <a:off x="164123" y="1057500"/>
            <a:ext cx="8857035" cy="14399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0CB7562-F747-4FF0-9275-0695757F19F4}"/>
              </a:ext>
            </a:extLst>
          </p:cNvPr>
          <p:cNvSpPr/>
          <p:nvPr/>
        </p:nvSpPr>
        <p:spPr>
          <a:xfrm>
            <a:off x="164123" y="2593460"/>
            <a:ext cx="8857035" cy="14399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F1DBF03-C69A-4ECC-B76D-8A067B638CB9}"/>
              </a:ext>
            </a:extLst>
          </p:cNvPr>
          <p:cNvSpPr/>
          <p:nvPr/>
        </p:nvSpPr>
        <p:spPr>
          <a:xfrm>
            <a:off x="164123" y="4080552"/>
            <a:ext cx="8857035" cy="14399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70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Proje Ekibi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4</a:t>
            </a:fld>
            <a:endParaRPr lang="tr-TR" dirty="0"/>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6C6ADDC-8B1A-46BC-A7B6-BAC1414A29BC}"/>
              </a:ext>
            </a:extLst>
          </p:cNvPr>
          <p:cNvPicPr>
            <a:picLocks noChangeAspect="1"/>
          </p:cNvPicPr>
          <p:nvPr/>
        </p:nvPicPr>
        <p:blipFill>
          <a:blip r:embed="rId4"/>
          <a:stretch>
            <a:fillRect/>
          </a:stretch>
        </p:blipFill>
        <p:spPr>
          <a:xfrm>
            <a:off x="2331258" y="0"/>
            <a:ext cx="4481483" cy="5715000"/>
          </a:xfrm>
          <a:prstGeom prst="rect">
            <a:avLst/>
          </a:prstGeom>
        </p:spPr>
      </p:pic>
    </p:spTree>
    <p:extLst>
      <p:ext uri="{BB962C8B-B14F-4D97-AF65-F5344CB8AC3E}">
        <p14:creationId xmlns:p14="http://schemas.microsoft.com/office/powerpoint/2010/main" val="2207159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tr-TR" sz="2000" b="1" dirty="0">
                <a:solidFill>
                  <a:srgbClr val="C00000"/>
                </a:solidFill>
              </a:rPr>
              <a:t>Giriş</a:t>
            </a:r>
            <a:endParaRPr lang="en-US" sz="2000" b="1" i="0" u="none" strike="noStrike" cap="none" dirty="0">
              <a:solidFill>
                <a:srgbClr val="C00000"/>
              </a:solidFill>
              <a:latin typeface="Arial"/>
              <a:ea typeface="Arial"/>
              <a:cs typeface="Arial"/>
              <a:sym typeface="Arial"/>
            </a:endParaRP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5</a:t>
            </a:fld>
            <a:endParaRPr lang="tr-TR" dirty="0"/>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Google Shape;72;p3">
            <a:extLst>
              <a:ext uri="{FF2B5EF4-FFF2-40B4-BE49-F238E27FC236}">
                <a16:creationId xmlns:a16="http://schemas.microsoft.com/office/drawing/2014/main" id="{A8AE43AC-7CB8-4E70-B8B2-D356EF0D4B6B}"/>
              </a:ext>
            </a:extLst>
          </p:cNvPr>
          <p:cNvSpPr txBox="1"/>
          <p:nvPr/>
        </p:nvSpPr>
        <p:spPr>
          <a:xfrm>
            <a:off x="164123" y="1041021"/>
            <a:ext cx="5498123" cy="4100837"/>
          </a:xfrm>
          <a:prstGeom prst="rect">
            <a:avLst/>
          </a:prstGeom>
          <a:noFill/>
          <a:ln>
            <a:noFill/>
          </a:ln>
        </p:spPr>
        <p:txBody>
          <a:bodyPr spcFirstLastPara="1" wrap="square" lIns="91425" tIns="91425" rIns="91425" bIns="91425" anchor="t" anchorCtr="0">
            <a:noAutofit/>
          </a:bodyPr>
          <a:lstStyle/>
          <a:p>
            <a:pPr marL="400050" lvl="0" indent="-285750" algn="just">
              <a:lnSpc>
                <a:spcPct val="150000"/>
              </a:lnSpc>
              <a:buFont typeface="Arial" panose="020B0604020202020204" pitchFamily="34" charset="0"/>
              <a:buChar char="•"/>
            </a:pPr>
            <a:r>
              <a:rPr lang="tr-TR" sz="1800" dirty="0" err="1"/>
              <a:t>Osteosentez</a:t>
            </a:r>
            <a:r>
              <a:rPr lang="tr-TR" sz="1800" dirty="0"/>
              <a:t> mini plakları, fonksiyonel olarak kemik kırıklarının stabil iç onarımını sağlamak üzere kullanılan tıbbi eklentilerdir.</a:t>
            </a:r>
          </a:p>
          <a:p>
            <a:pPr marL="400050" lvl="0" indent="-285750" algn="just">
              <a:lnSpc>
                <a:spcPct val="150000"/>
              </a:lnSpc>
              <a:buFont typeface="Arial" panose="020B0604020202020204" pitchFamily="34" charset="0"/>
              <a:buChar char="•"/>
            </a:pPr>
            <a:r>
              <a:rPr lang="tr-TR" sz="1800" dirty="0"/>
              <a:t>Kullanım alanı olarak </a:t>
            </a:r>
            <a:r>
              <a:rPr lang="tr-TR" sz="1800" dirty="0" err="1"/>
              <a:t>maksillofasiyal</a:t>
            </a:r>
            <a:r>
              <a:rPr lang="tr-TR" sz="1800" dirty="0"/>
              <a:t>, el ve KBB ameliyatları gibi geniş bir portföye hitap ederler.  </a:t>
            </a:r>
          </a:p>
          <a:p>
            <a:pPr marL="400050" lvl="0" indent="-285750" algn="just">
              <a:lnSpc>
                <a:spcPct val="150000"/>
              </a:lnSpc>
              <a:buFont typeface="Arial" panose="020B0604020202020204" pitchFamily="34" charset="0"/>
              <a:buChar char="•"/>
            </a:pPr>
            <a:r>
              <a:rPr lang="tr-TR" sz="1800" dirty="0"/>
              <a:t>Plakanın </a:t>
            </a:r>
            <a:r>
              <a:rPr lang="tr-TR" sz="1800" dirty="0" err="1"/>
              <a:t>implante</a:t>
            </a:r>
            <a:r>
              <a:rPr lang="tr-TR" sz="1800" dirty="0"/>
              <a:t> edilecek alana uygun </a:t>
            </a:r>
            <a:r>
              <a:rPr lang="tr-TR" sz="1800" dirty="0" err="1"/>
              <a:t>sünekliği</a:t>
            </a:r>
            <a:r>
              <a:rPr lang="tr-TR" sz="1800" dirty="0"/>
              <a:t> ve vücut sistemi üzerinde olumsuz etkilerden kaçınmak için </a:t>
            </a:r>
            <a:r>
              <a:rPr lang="tr-TR" sz="1800" dirty="0" err="1"/>
              <a:t>biyouyumluluğu</a:t>
            </a:r>
            <a:r>
              <a:rPr lang="tr-TR" sz="1800" dirty="0"/>
              <a:t> minimum gereksinimlerdir.</a:t>
            </a:r>
            <a:endParaRPr lang="tr-TR" sz="18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269CB34C-5BF7-49BE-8CFE-2262DA875103}"/>
              </a:ext>
            </a:extLst>
          </p:cNvPr>
          <p:cNvPicPr>
            <a:picLocks noChangeAspect="1"/>
          </p:cNvPicPr>
          <p:nvPr/>
        </p:nvPicPr>
        <p:blipFill rotWithShape="1">
          <a:blip r:embed="rId4">
            <a:clrChange>
              <a:clrFrom>
                <a:srgbClr val="FFFFFF"/>
              </a:clrFrom>
              <a:clrTo>
                <a:srgbClr val="FFFFFF">
                  <a:alpha val="0"/>
                </a:srgbClr>
              </a:clrTo>
            </a:clrChange>
          </a:blip>
          <a:srcRect l="16564" t="18214" r="15127" b="6256"/>
          <a:stretch/>
        </p:blipFill>
        <p:spPr>
          <a:xfrm>
            <a:off x="6224722" y="251579"/>
            <a:ext cx="2356801" cy="2605921"/>
          </a:xfrm>
          <a:prstGeom prst="rect">
            <a:avLst/>
          </a:prstGeom>
        </p:spPr>
      </p:pic>
      <p:pic>
        <p:nvPicPr>
          <p:cNvPr id="5" name="Picture 4">
            <a:extLst>
              <a:ext uri="{FF2B5EF4-FFF2-40B4-BE49-F238E27FC236}">
                <a16:creationId xmlns:a16="http://schemas.microsoft.com/office/drawing/2014/main" id="{59513D98-7438-42B3-8B42-4EFE5B726B27}"/>
              </a:ext>
            </a:extLst>
          </p:cNvPr>
          <p:cNvPicPr>
            <a:picLocks noChangeAspect="1"/>
          </p:cNvPicPr>
          <p:nvPr/>
        </p:nvPicPr>
        <p:blipFill>
          <a:blip r:embed="rId5"/>
          <a:stretch>
            <a:fillRect/>
          </a:stretch>
        </p:blipFill>
        <p:spPr>
          <a:xfrm>
            <a:off x="5413962" y="2761695"/>
            <a:ext cx="3730038" cy="2797529"/>
          </a:xfrm>
          <a:prstGeom prst="rect">
            <a:avLst/>
          </a:prstGeom>
        </p:spPr>
      </p:pic>
    </p:spTree>
    <p:extLst>
      <p:ext uri="{BB962C8B-B14F-4D97-AF65-F5344CB8AC3E}">
        <p14:creationId xmlns:p14="http://schemas.microsoft.com/office/powerpoint/2010/main" val="2663699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tr-TR" sz="2000" b="1" dirty="0">
                <a:solidFill>
                  <a:srgbClr val="C00000"/>
                </a:solidFill>
              </a:rPr>
              <a:t>Giriş</a:t>
            </a:r>
            <a:endParaRPr lang="en-US" sz="2000" b="1" i="0" u="none" strike="noStrike" cap="none" dirty="0">
              <a:solidFill>
                <a:srgbClr val="C00000"/>
              </a:solidFill>
              <a:latin typeface="Arial"/>
              <a:ea typeface="Arial"/>
              <a:cs typeface="Arial"/>
              <a:sym typeface="Arial"/>
            </a:endParaRP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6</a:t>
            </a:fld>
            <a:endParaRPr lang="tr-TR" dirty="0"/>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Google Shape;72;p3">
            <a:extLst>
              <a:ext uri="{FF2B5EF4-FFF2-40B4-BE49-F238E27FC236}">
                <a16:creationId xmlns:a16="http://schemas.microsoft.com/office/drawing/2014/main" id="{A8AE43AC-7CB8-4E70-B8B2-D356EF0D4B6B}"/>
              </a:ext>
            </a:extLst>
          </p:cNvPr>
          <p:cNvSpPr txBox="1"/>
          <p:nvPr/>
        </p:nvSpPr>
        <p:spPr>
          <a:xfrm>
            <a:off x="113325" y="1041021"/>
            <a:ext cx="4712676" cy="4577732"/>
          </a:xfrm>
          <a:prstGeom prst="rect">
            <a:avLst/>
          </a:prstGeom>
          <a:noFill/>
          <a:ln>
            <a:noFill/>
          </a:ln>
        </p:spPr>
        <p:txBody>
          <a:bodyPr spcFirstLastPara="1" wrap="square" lIns="91425" tIns="91425" rIns="91425" bIns="91425" anchor="t" anchorCtr="0">
            <a:noAutofit/>
          </a:bodyPr>
          <a:lstStyle/>
          <a:p>
            <a:pPr marL="114300" lvl="0" algn="just">
              <a:lnSpc>
                <a:spcPct val="150000"/>
              </a:lnSpc>
            </a:pPr>
            <a:r>
              <a:rPr lang="tr-TR" sz="1600" dirty="0"/>
              <a:t>İdeal </a:t>
            </a:r>
            <a:r>
              <a:rPr lang="tr-TR" sz="1600" dirty="0" err="1"/>
              <a:t>implant</a:t>
            </a:r>
            <a:r>
              <a:rPr lang="tr-TR" sz="1600" dirty="0"/>
              <a:t> malzemeleri konusunda son zamanlarda yapılan çalışmalar, yüksek mekanik dayanımları ve </a:t>
            </a:r>
            <a:r>
              <a:rPr lang="tr-TR" sz="1600" dirty="0" err="1"/>
              <a:t>osseointegrasyon</a:t>
            </a:r>
            <a:r>
              <a:rPr lang="tr-TR" sz="1600" dirty="0"/>
              <a:t> özelliklerinden dolayı titanyum elementler ve alaşımlar </a:t>
            </a:r>
            <a:r>
              <a:rPr lang="tr-TR" sz="1600" dirty="0" err="1"/>
              <a:t>üzerinedir.Ancak</a:t>
            </a:r>
            <a:r>
              <a:rPr lang="tr-TR" sz="1600" dirty="0"/>
              <a:t> piyasada talaşlı imalat gibi konvansiyonel yöntemlerle yapılan Ti6Al4V alaşımlı </a:t>
            </a:r>
            <a:r>
              <a:rPr lang="tr-TR" sz="1600" dirty="0" err="1"/>
              <a:t>osteosentez</a:t>
            </a:r>
            <a:r>
              <a:rPr lang="tr-TR" sz="1600" dirty="0"/>
              <a:t> mini plakları Al ve V elementlerinin </a:t>
            </a:r>
            <a:r>
              <a:rPr lang="tr-TR" sz="1600" dirty="0" err="1"/>
              <a:t>toksik</a:t>
            </a:r>
            <a:r>
              <a:rPr lang="tr-TR" sz="1600" dirty="0"/>
              <a:t> özellikleri, yüksek mekanik mukavemeti yaratan stres kalkanı etkisi ve düşük </a:t>
            </a:r>
            <a:r>
              <a:rPr lang="tr-TR" sz="1600" dirty="0" err="1"/>
              <a:t>süneklik</a:t>
            </a:r>
            <a:r>
              <a:rPr lang="tr-TR" sz="1600" dirty="0"/>
              <a:t> özellikleri nedeniyle ideal </a:t>
            </a:r>
            <a:r>
              <a:rPr lang="tr-TR" sz="1600" dirty="0" err="1"/>
              <a:t>implant</a:t>
            </a:r>
            <a:r>
              <a:rPr lang="tr-TR" sz="1600" dirty="0"/>
              <a:t> gereksinimlerini tam olarak karşılayamamaktadır.</a:t>
            </a:r>
            <a:endParaRPr lang="tr-TR" sz="16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4B7EE64-B094-4C81-B012-600E2B55AEB9}"/>
              </a:ext>
            </a:extLst>
          </p:cNvPr>
          <p:cNvPicPr>
            <a:picLocks noChangeAspect="1"/>
          </p:cNvPicPr>
          <p:nvPr/>
        </p:nvPicPr>
        <p:blipFill>
          <a:blip r:embed="rId4"/>
          <a:stretch>
            <a:fillRect/>
          </a:stretch>
        </p:blipFill>
        <p:spPr>
          <a:xfrm>
            <a:off x="4943160" y="1790086"/>
            <a:ext cx="4077998" cy="2928452"/>
          </a:xfrm>
          <a:prstGeom prst="rect">
            <a:avLst/>
          </a:prstGeom>
        </p:spPr>
      </p:pic>
      <p:sp>
        <p:nvSpPr>
          <p:cNvPr id="7" name="Rectangle 6">
            <a:extLst>
              <a:ext uri="{FF2B5EF4-FFF2-40B4-BE49-F238E27FC236}">
                <a16:creationId xmlns:a16="http://schemas.microsoft.com/office/drawing/2014/main" id="{5C759B7C-3F71-4478-A750-DC62B7CC7AD6}"/>
              </a:ext>
            </a:extLst>
          </p:cNvPr>
          <p:cNvSpPr/>
          <p:nvPr/>
        </p:nvSpPr>
        <p:spPr>
          <a:xfrm>
            <a:off x="4826001" y="1448721"/>
            <a:ext cx="2184399" cy="37326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37D120-8B56-46D8-A71C-FE06DDBF2FE6}"/>
              </a:ext>
            </a:extLst>
          </p:cNvPr>
          <p:cNvSpPr/>
          <p:nvPr/>
        </p:nvSpPr>
        <p:spPr>
          <a:xfrm>
            <a:off x="7045642" y="1456167"/>
            <a:ext cx="1985034" cy="37326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33B56B-09E4-46B4-A0AA-D8D47B9DFC70}"/>
              </a:ext>
            </a:extLst>
          </p:cNvPr>
          <p:cNvSpPr/>
          <p:nvPr/>
        </p:nvSpPr>
        <p:spPr>
          <a:xfrm>
            <a:off x="5660640" y="1041021"/>
            <a:ext cx="708848" cy="338554"/>
          </a:xfrm>
          <a:prstGeom prst="rect">
            <a:avLst/>
          </a:prstGeom>
        </p:spPr>
        <p:txBody>
          <a:bodyPr wrap="none">
            <a:spAutoFit/>
          </a:bodyPr>
          <a:lstStyle/>
          <a:p>
            <a:r>
              <a:rPr lang="tr-TR" sz="1600" b="1" dirty="0" err="1">
                <a:solidFill>
                  <a:srgbClr val="00B050"/>
                </a:solidFill>
              </a:rPr>
              <a:t>Cp</a:t>
            </a:r>
            <a:r>
              <a:rPr lang="tr-TR" sz="1600" b="1" dirty="0">
                <a:solidFill>
                  <a:srgbClr val="00B050"/>
                </a:solidFill>
              </a:rPr>
              <a:t>-Ti</a:t>
            </a:r>
            <a:endParaRPr lang="en-US" sz="1600" b="1" dirty="0">
              <a:solidFill>
                <a:srgbClr val="00B050"/>
              </a:solidFill>
            </a:endParaRPr>
          </a:p>
        </p:txBody>
      </p:sp>
      <p:sp>
        <p:nvSpPr>
          <p:cNvPr id="12" name="Rectangle 11">
            <a:extLst>
              <a:ext uri="{FF2B5EF4-FFF2-40B4-BE49-F238E27FC236}">
                <a16:creationId xmlns:a16="http://schemas.microsoft.com/office/drawing/2014/main" id="{0EF2DA83-E3C7-463D-A5BD-9B46E664DD37}"/>
              </a:ext>
            </a:extLst>
          </p:cNvPr>
          <p:cNvSpPr/>
          <p:nvPr/>
        </p:nvSpPr>
        <p:spPr>
          <a:xfrm>
            <a:off x="7683735" y="1041021"/>
            <a:ext cx="936475" cy="338554"/>
          </a:xfrm>
          <a:prstGeom prst="rect">
            <a:avLst/>
          </a:prstGeom>
        </p:spPr>
        <p:txBody>
          <a:bodyPr wrap="none">
            <a:spAutoFit/>
          </a:bodyPr>
          <a:lstStyle/>
          <a:p>
            <a:r>
              <a:rPr lang="tr-TR" sz="1600" b="1" dirty="0">
                <a:solidFill>
                  <a:srgbClr val="FF0000"/>
                </a:solidFill>
              </a:rPr>
              <a:t>Ti6Al4V</a:t>
            </a:r>
            <a:endParaRPr lang="en-US" sz="1600" b="1" dirty="0">
              <a:solidFill>
                <a:srgbClr val="FF0000"/>
              </a:solidFill>
            </a:endParaRPr>
          </a:p>
        </p:txBody>
      </p:sp>
      <p:sp>
        <p:nvSpPr>
          <p:cNvPr id="14" name="Rectangle 13">
            <a:extLst>
              <a:ext uri="{FF2B5EF4-FFF2-40B4-BE49-F238E27FC236}">
                <a16:creationId xmlns:a16="http://schemas.microsoft.com/office/drawing/2014/main" id="{899DE221-24C0-42D9-8FB7-5DE2CE6A302E}"/>
              </a:ext>
            </a:extLst>
          </p:cNvPr>
          <p:cNvSpPr/>
          <p:nvPr/>
        </p:nvSpPr>
        <p:spPr>
          <a:xfrm>
            <a:off x="7127559" y="3777728"/>
            <a:ext cx="1245833" cy="461665"/>
          </a:xfrm>
          <a:prstGeom prst="rect">
            <a:avLst/>
          </a:prstGeom>
        </p:spPr>
        <p:txBody>
          <a:bodyPr wrap="square">
            <a:spAutoFit/>
          </a:bodyPr>
          <a:lstStyle/>
          <a:p>
            <a:r>
              <a:rPr lang="tr-TR" sz="1200" b="1" dirty="0">
                <a:solidFill>
                  <a:srgbClr val="FF0000"/>
                </a:solidFill>
              </a:rPr>
              <a:t>Derin oksijen difüzyonu</a:t>
            </a:r>
            <a:endParaRPr lang="en-US" sz="1200" b="1" dirty="0">
              <a:solidFill>
                <a:srgbClr val="FF0000"/>
              </a:solidFill>
            </a:endParaRPr>
          </a:p>
        </p:txBody>
      </p:sp>
      <p:sp>
        <p:nvSpPr>
          <p:cNvPr id="9" name="Rectangle 8">
            <a:extLst>
              <a:ext uri="{FF2B5EF4-FFF2-40B4-BE49-F238E27FC236}">
                <a16:creationId xmlns:a16="http://schemas.microsoft.com/office/drawing/2014/main" id="{98185A40-6A9B-44EA-A0FA-974F33A3F48B}"/>
              </a:ext>
            </a:extLst>
          </p:cNvPr>
          <p:cNvSpPr/>
          <p:nvPr/>
        </p:nvSpPr>
        <p:spPr>
          <a:xfrm>
            <a:off x="8076797" y="4779629"/>
            <a:ext cx="383438" cy="307777"/>
          </a:xfrm>
          <a:prstGeom prst="rect">
            <a:avLst/>
          </a:prstGeom>
        </p:spPr>
        <p:txBody>
          <a:bodyPr wrap="none">
            <a:spAutoFit/>
          </a:bodyPr>
          <a:lstStyle/>
          <a:p>
            <a:r>
              <a:rPr lang="tr-TR" dirty="0"/>
              <a:t>[1]</a:t>
            </a:r>
            <a:endParaRPr lang="en-US" dirty="0"/>
          </a:p>
        </p:txBody>
      </p:sp>
    </p:spTree>
    <p:extLst>
      <p:ext uri="{BB962C8B-B14F-4D97-AF65-F5344CB8AC3E}">
        <p14:creationId xmlns:p14="http://schemas.microsoft.com/office/powerpoint/2010/main" val="2892773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tr-TR" sz="2000" b="1" dirty="0">
                <a:solidFill>
                  <a:srgbClr val="C00000"/>
                </a:solidFill>
              </a:rPr>
              <a:t>Projenin Amacı</a:t>
            </a:r>
            <a:endParaRPr lang="en-US" sz="2000" b="1" i="0" u="none" strike="noStrike" cap="none" dirty="0">
              <a:solidFill>
                <a:srgbClr val="C00000"/>
              </a:solidFill>
              <a:latin typeface="Arial"/>
              <a:ea typeface="Arial"/>
              <a:cs typeface="Arial"/>
              <a:sym typeface="Arial"/>
            </a:endParaRP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tr-TR" smtClean="0"/>
              <a:t>7</a:t>
            </a:fld>
            <a:endParaRPr lang="tr-TR" dirty="0"/>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Google Shape;72;p3">
            <a:extLst>
              <a:ext uri="{FF2B5EF4-FFF2-40B4-BE49-F238E27FC236}">
                <a16:creationId xmlns:a16="http://schemas.microsoft.com/office/drawing/2014/main" id="{A8AE43AC-7CB8-4E70-B8B2-D356EF0D4B6B}"/>
              </a:ext>
            </a:extLst>
          </p:cNvPr>
          <p:cNvSpPr txBox="1"/>
          <p:nvPr/>
        </p:nvSpPr>
        <p:spPr>
          <a:xfrm>
            <a:off x="164123" y="1041021"/>
            <a:ext cx="8857035" cy="4100837"/>
          </a:xfrm>
          <a:prstGeom prst="rect">
            <a:avLst/>
          </a:prstGeom>
          <a:noFill/>
          <a:ln>
            <a:noFill/>
          </a:ln>
        </p:spPr>
        <p:txBody>
          <a:bodyPr spcFirstLastPara="1" wrap="square" lIns="91425" tIns="91425" rIns="91425" bIns="91425" anchor="t" anchorCtr="0">
            <a:noAutofit/>
          </a:bodyPr>
          <a:lstStyle/>
          <a:p>
            <a:pPr marL="400050" lvl="0" indent="-285750" algn="just">
              <a:lnSpc>
                <a:spcPct val="150000"/>
              </a:lnSpc>
              <a:buFont typeface="Arial" panose="020B0604020202020204" pitchFamily="34" charset="0"/>
              <a:buChar char="•"/>
            </a:pPr>
            <a:r>
              <a:rPr lang="tr-TR" sz="2000" dirty="0" err="1"/>
              <a:t>PorouSLM</a:t>
            </a:r>
            <a:r>
              <a:rPr lang="tr-TR" sz="2000" dirty="0"/>
              <a:t> projesi ile, </a:t>
            </a:r>
            <a:r>
              <a:rPr lang="tr-TR" sz="2000" dirty="0" err="1"/>
              <a:t>maksillofasiyal</a:t>
            </a:r>
            <a:r>
              <a:rPr lang="tr-TR" sz="2000" dirty="0"/>
              <a:t>, el ve KBB ameliyatlarında kullanılabilecek ve Gyroid formunda üçlü periyodik minimal yüzeyli (TPMS) gözeneklere sahip mini plakaların ticari saflıkta titanyum malzemeden lazerle metal toz ergitmeye göre tasarlanarak üretilmesi, ve bu sayede dolu malzemeden talaşlı işleme ile üretilen mini plakalara kıyasla kemiğe daha yakın mekanik özellikler ve daha iyi </a:t>
            </a:r>
            <a:r>
              <a:rPr lang="tr-TR" sz="2000" dirty="0" err="1"/>
              <a:t>biyouyumluluka</a:t>
            </a:r>
            <a:r>
              <a:rPr lang="tr-TR" sz="2000" dirty="0"/>
              <a:t> ulaşılması amaçlanmıştır. </a:t>
            </a:r>
            <a:endParaRPr lang="en-US"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78997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164123" y="395645"/>
            <a:ext cx="3049837" cy="261118"/>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İş Paketleri ve Birbirleri ile Olan İlişkileri</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8</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10A03F5-B634-4B05-9F96-D1199E2945DD}"/>
              </a:ext>
            </a:extLst>
          </p:cNvPr>
          <p:cNvPicPr>
            <a:picLocks noChangeAspect="1"/>
          </p:cNvPicPr>
          <p:nvPr/>
        </p:nvPicPr>
        <p:blipFill>
          <a:blip r:embed="rId4"/>
          <a:stretch>
            <a:fillRect/>
          </a:stretch>
        </p:blipFill>
        <p:spPr>
          <a:xfrm>
            <a:off x="3227199" y="48130"/>
            <a:ext cx="5752678" cy="5618739"/>
          </a:xfrm>
          <a:prstGeom prst="rect">
            <a:avLst/>
          </a:prstGeom>
        </p:spPr>
      </p:pic>
    </p:spTree>
    <p:extLst>
      <p:ext uri="{BB962C8B-B14F-4D97-AF65-F5344CB8AC3E}">
        <p14:creationId xmlns:p14="http://schemas.microsoft.com/office/powerpoint/2010/main" val="3183874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1" name="Google Shape;71;p3"/>
          <p:cNvSpPr txBox="1"/>
          <p:nvPr/>
        </p:nvSpPr>
        <p:spPr>
          <a:xfrm>
            <a:off x="349300" y="526203"/>
            <a:ext cx="6877576" cy="294300"/>
          </a:xfrm>
          <a:prstGeom prst="rect">
            <a:avLst/>
          </a:prstGeom>
          <a:noFill/>
          <a:ln>
            <a:noFill/>
          </a:ln>
        </p:spPr>
        <p:txBody>
          <a:bodyPr spcFirstLastPara="1" wrap="square" lIns="91425" tIns="91425" rIns="91425" bIns="91425" anchor="ctr" anchorCtr="0">
            <a:noAutofit/>
          </a:bodyPr>
          <a:lstStyle/>
          <a:p>
            <a:pPr lvl="0">
              <a:buSzPts val="2000"/>
            </a:pPr>
            <a:r>
              <a:rPr lang="tr-TR" sz="2000" b="1" dirty="0">
                <a:solidFill>
                  <a:srgbClr val="C00000"/>
                </a:solidFill>
              </a:rPr>
              <a:t>Proje Planı</a:t>
            </a:r>
          </a:p>
        </p:txBody>
      </p:sp>
      <p:sp>
        <p:nvSpPr>
          <p:cNvPr id="2" name="Slayt Numarası Yer Tutucusu 1">
            <a:extLst>
              <a:ext uri="{FF2B5EF4-FFF2-40B4-BE49-F238E27FC236}">
                <a16:creationId xmlns:a16="http://schemas.microsoft.com/office/drawing/2014/main" id="{A38F5BEE-0EC9-486B-89CD-86BEE7DCE52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tr-TR" sz="1000" b="0" i="0" u="none" strike="noStrike" kern="0" cap="none" spc="0" normalizeH="0" baseline="0" noProof="0" smtClean="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9</a:t>
            </a:fld>
            <a:endParaRPr kumimoji="0" lang="tr-TR" sz="1000" b="0" i="0" u="none" strike="noStrike" kern="0" cap="none" spc="0" normalizeH="0" baseline="0" noProof="0" dirty="0">
              <a:ln>
                <a:noFill/>
              </a:ln>
              <a:solidFill>
                <a:srgbClr val="595959"/>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6F689EC5-0650-49F1-8F02-BBD793290F9C}"/>
              </a:ext>
            </a:extLst>
          </p:cNvPr>
          <p:cNvCxnSpPr/>
          <p:nvPr/>
        </p:nvCxnSpPr>
        <p:spPr>
          <a:xfrm>
            <a:off x="164123" y="996462"/>
            <a:ext cx="88570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CA32802-F513-46B9-A422-0A437A749FA2}"/>
              </a:ext>
            </a:extLst>
          </p:cNvPr>
          <p:cNvPicPr>
            <a:picLocks noChangeAspect="1"/>
          </p:cNvPicPr>
          <p:nvPr/>
        </p:nvPicPr>
        <p:blipFill>
          <a:blip r:embed="rId4"/>
          <a:stretch>
            <a:fillRect/>
          </a:stretch>
        </p:blipFill>
        <p:spPr>
          <a:xfrm>
            <a:off x="192131" y="1172422"/>
            <a:ext cx="8829027" cy="4196671"/>
          </a:xfrm>
          <a:prstGeom prst="rect">
            <a:avLst/>
          </a:prstGeom>
        </p:spPr>
      </p:pic>
    </p:spTree>
    <p:extLst>
      <p:ext uri="{BB962C8B-B14F-4D97-AF65-F5344CB8AC3E}">
        <p14:creationId xmlns:p14="http://schemas.microsoft.com/office/powerpoint/2010/main" val="217292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TotalTime>
  <Words>917</Words>
  <Application>Microsoft Office PowerPoint</Application>
  <PresentationFormat>On-screen Show (16:10)</PresentationFormat>
  <Paragraphs>101</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Cambria Math</vt:lpstr>
      <vt:lpstr>Mangal</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Mühendislik Fakültesi</dc:creator>
  <cp:lastModifiedBy>Özgür POYRAZ</cp:lastModifiedBy>
  <cp:revision>615</cp:revision>
  <dcterms:modified xsi:type="dcterms:W3CDTF">2022-09-16T11:50:03Z</dcterms:modified>
</cp:coreProperties>
</file>